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notesMasterIdLst>
    <p:notesMasterId r:id="rId30"/>
  </p:notesMasterIdLst>
  <p:sldIdLst>
    <p:sldId id="256" r:id="rId6"/>
    <p:sldId id="257" r:id="rId7"/>
    <p:sldId id="288" r:id="rId8"/>
    <p:sldId id="289" r:id="rId9"/>
    <p:sldId id="293" r:id="rId10"/>
    <p:sldId id="292" r:id="rId11"/>
    <p:sldId id="291" r:id="rId12"/>
    <p:sldId id="290" r:id="rId13"/>
    <p:sldId id="262" r:id="rId14"/>
    <p:sldId id="278" r:id="rId15"/>
    <p:sldId id="263" r:id="rId16"/>
    <p:sldId id="279" r:id="rId17"/>
    <p:sldId id="285" r:id="rId18"/>
    <p:sldId id="287" r:id="rId19"/>
    <p:sldId id="280" r:id="rId20"/>
    <p:sldId id="281" r:id="rId21"/>
    <p:sldId id="264" r:id="rId22"/>
    <p:sldId id="294" r:id="rId23"/>
    <p:sldId id="295" r:id="rId24"/>
    <p:sldId id="265" r:id="rId25"/>
    <p:sldId id="266" r:id="rId26"/>
    <p:sldId id="272" r:id="rId27"/>
    <p:sldId id="276" r:id="rId28"/>
    <p:sldId id="282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9F2B50-7A02-4833-ACD0-860908401368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768D88-8083-4200-90F5-9705C5C80C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779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" name="Google Shape;111;p3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2" name="Google Shape;112;p3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" name="Google Shape;111;p3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2" name="Google Shape;112;p3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427632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" name="Google Shape;111;p3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2" name="Google Shape;112;p3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350821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" name="Google Shape;111;p3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2" name="Google Shape;112;p3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24498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" name="Google Shape;111;p3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2" name="Google Shape;112;p3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83980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" name="Google Shape;111;p3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2" name="Google Shape;112;p3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97987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GB" sz="1200" b="1" i="0" dirty="0">
                <a:solidFill>
                  <a:srgbClr val="000000"/>
                </a:solidFill>
                <a:effectLst/>
                <a:latin typeface="Segoe UI Emoji" panose="020B0502040204020203" pitchFamily="34" charset="0"/>
                <a:ea typeface="Segoe UI Emoji" panose="020B0502040204020203" pitchFamily="34" charset="0"/>
              </a:rPr>
              <a:t>RD</a:t>
            </a:r>
          </a:p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GB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18</a:t>
            </a:fld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860520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GB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19</a:t>
            </a:fld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770681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D6D98-5880-40EF-9CEC-42396F6984E5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D14BE-9459-48E3-814B-736B626C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868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D6D98-5880-40EF-9CEC-42396F6984E5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D14BE-9459-48E3-814B-736B626C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750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D6D98-5880-40EF-9CEC-42396F6984E5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D14BE-9459-48E3-814B-736B626C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515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D6D98-5880-40EF-9CEC-42396F6984E5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D14BE-9459-48E3-814B-736B626C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634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D6D98-5880-40EF-9CEC-42396F6984E5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D14BE-9459-48E3-814B-736B626C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890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D6D98-5880-40EF-9CEC-42396F6984E5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D14BE-9459-48E3-814B-736B626C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193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D6D98-5880-40EF-9CEC-42396F6984E5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D14BE-9459-48E3-814B-736B626C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433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D6D98-5880-40EF-9CEC-42396F6984E5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D14BE-9459-48E3-814B-736B626C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990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D6D98-5880-40EF-9CEC-42396F6984E5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D14BE-9459-48E3-814B-736B626C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243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D6D98-5880-40EF-9CEC-42396F6984E5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D14BE-9459-48E3-814B-736B626C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126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D6D98-5880-40EF-9CEC-42396F6984E5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D14BE-9459-48E3-814B-736B626C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6648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8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8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83490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 type="obj">
  <p:cSld name="Title and Conte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885866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 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04267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 Header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1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1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254504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 type="twoObj">
  <p:cSld name="Two Conten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1" name="Google Shape;41;p22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2" name="Google Shape;42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083759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Comparis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3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23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9" name="Google Shape;49;p23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23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51" name="Google Shape;51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193709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33472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Content with Caption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5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5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25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399148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 with Caption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6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6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26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143595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Vertical Text" type="vertTx">
  <p:cSld name="Title and Vertical 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7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238877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 Title and 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8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8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18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D6D98-5880-40EF-9CEC-42396F6984E5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CD14BE-9459-48E3-814B-736B626C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678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0000"/>
                <a:lumOff val="80000"/>
              </a:schemeClr>
            </a:gs>
            <a:gs pos="100000">
              <a:srgbClr val="E0E8F4"/>
            </a:gs>
          </a:gsLst>
          <a:lin ang="5400000" scaled="0"/>
          <a:tileRect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07669852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0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0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3.jpeg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4.jpe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799" y="1920382"/>
            <a:ext cx="7772400" cy="1470025"/>
          </a:xfrm>
        </p:spPr>
        <p:txBody>
          <a:bodyPr/>
          <a:lstStyle/>
          <a:p>
            <a:r>
              <a:rPr lang="en-GB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Welcome to the Year 3, Year 4 and Year 5 Transition Meeting</a:t>
            </a:r>
          </a:p>
        </p:txBody>
      </p:sp>
      <p:pic>
        <p:nvPicPr>
          <p:cNvPr id="9" name="Picture 8" descr="Related image">
            <a:extLst>
              <a:ext uri="{FF2B5EF4-FFF2-40B4-BE49-F238E27FC236}">
                <a16:creationId xmlns:a16="http://schemas.microsoft.com/office/drawing/2014/main" id="{A5E0196C-28A0-4BBD-B425-DE715868DCEA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397509"/>
            <a:ext cx="1038813" cy="124274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F7D325ED-913C-4A39-935E-22D55EA9350F}"/>
              </a:ext>
            </a:extLst>
          </p:cNvPr>
          <p:cNvSpPr/>
          <p:nvPr/>
        </p:nvSpPr>
        <p:spPr>
          <a:xfrm>
            <a:off x="558203" y="6026400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dirty="0"/>
          </a:p>
        </p:txBody>
      </p:sp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C47E9D6A-A924-499F-AFE0-C68E316ABF05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5522" y="847547"/>
            <a:ext cx="912955" cy="10297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2AF84C7-0A98-42C5-AD9F-EE1EFCF9BFA2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461101" y="224766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206" name="Picture 14">
            <a:extLst>
              <a:ext uri="{FF2B5EF4-FFF2-40B4-BE49-F238E27FC236}">
                <a16:creationId xmlns:a16="http://schemas.microsoft.com/office/drawing/2014/main" id="{561018CD-2E75-7DF4-321B-8476F4779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00240" y="4595381"/>
            <a:ext cx="1294973" cy="129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8" name="Picture 16">
            <a:extLst>
              <a:ext uri="{FF2B5EF4-FFF2-40B4-BE49-F238E27FC236}">
                <a16:creationId xmlns:a16="http://schemas.microsoft.com/office/drawing/2014/main" id="{465B70EB-BF56-054A-55DF-59F72B7F3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84845" y="3526454"/>
            <a:ext cx="1294972" cy="129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0" name="Picture 18">
            <a:extLst>
              <a:ext uri="{FF2B5EF4-FFF2-40B4-BE49-F238E27FC236}">
                <a16:creationId xmlns:a16="http://schemas.microsoft.com/office/drawing/2014/main" id="{9B2572D0-C189-F350-36E0-7BCF1A3A7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41973" y="4947959"/>
            <a:ext cx="1470025" cy="100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2" name="Picture 20">
            <a:extLst>
              <a:ext uri="{FF2B5EF4-FFF2-40B4-BE49-F238E27FC236}">
                <a16:creationId xmlns:a16="http://schemas.microsoft.com/office/drawing/2014/main" id="{56E01F19-AAA2-E515-E51A-11475E6A94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7357" y="3477934"/>
            <a:ext cx="1294972" cy="129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4" name="Picture 22">
            <a:extLst>
              <a:ext uri="{FF2B5EF4-FFF2-40B4-BE49-F238E27FC236}">
                <a16:creationId xmlns:a16="http://schemas.microsoft.com/office/drawing/2014/main" id="{9FF5665D-A55F-E41D-1677-FB74AABE3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1309" y="4401856"/>
            <a:ext cx="1470025" cy="147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6" name="Picture 24" descr="Jaguar Drawing Realistic Stock ...">
            <a:extLst>
              <a:ext uri="{FF2B5EF4-FFF2-40B4-BE49-F238E27FC236}">
                <a16:creationId xmlns:a16="http://schemas.microsoft.com/office/drawing/2014/main" id="{25C7F107-2143-BCF8-8A7E-5F3294077C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3224" y="3406838"/>
            <a:ext cx="1188543" cy="118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93D6CC8-6676-859D-2FE9-755DA0C29B26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CC</a:t>
            </a:r>
          </a:p>
        </p:txBody>
      </p:sp>
    </p:spTree>
    <p:extLst>
      <p:ext uri="{BB962C8B-B14F-4D97-AF65-F5344CB8AC3E}">
        <p14:creationId xmlns:p14="http://schemas.microsoft.com/office/powerpoint/2010/main" val="2593756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Aims of the Meeting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To meet the new staff and classrooms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An introduction to Autumn Term topics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General Information about Year 3, Year 4 and Year 5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To answer any questions 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18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sz="1800" dirty="0"/>
          </a:p>
        </p:txBody>
      </p:sp>
      <p:pic>
        <p:nvPicPr>
          <p:cNvPr id="5" name="Picture 4" descr="Related image">
            <a:extLst>
              <a:ext uri="{FF2B5EF4-FFF2-40B4-BE49-F238E27FC236}">
                <a16:creationId xmlns:a16="http://schemas.microsoft.com/office/drawing/2014/main" id="{A5E0196C-28A0-4BBD-B425-DE715868DCEA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224766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C28C62-956C-4CD4-BD53-4EA68AADA5DD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461101" y="224766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44180994-C105-4C47-B522-4D97714DF6C2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2077" y="5553585"/>
            <a:ext cx="912955" cy="102977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CAA7E21-8BC9-CFB0-44BF-A88F975DAC50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CC</a:t>
            </a:r>
          </a:p>
        </p:txBody>
      </p:sp>
    </p:spTree>
    <p:extLst>
      <p:ext uri="{BB962C8B-B14F-4D97-AF65-F5344CB8AC3E}">
        <p14:creationId xmlns:p14="http://schemas.microsoft.com/office/powerpoint/2010/main" val="160584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AF11565-454E-3EB9-297D-F3C3C353A5BF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10" name="Google Shape;94;p1">
              <a:extLst>
                <a:ext uri="{FF2B5EF4-FFF2-40B4-BE49-F238E27FC236}">
                  <a16:creationId xmlns:a16="http://schemas.microsoft.com/office/drawing/2014/main" id="{490177C0-FFFF-9761-2FE0-4F10C4994302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06;p2" descr="Related image">
              <a:extLst>
                <a:ext uri="{FF2B5EF4-FFF2-40B4-BE49-F238E27FC236}">
                  <a16:creationId xmlns:a16="http://schemas.microsoft.com/office/drawing/2014/main" id="{1173979F-8EDC-DF0D-0E47-A52C5A4E1CF9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0" name="Title 19">
            <a:extLst>
              <a:ext uri="{FF2B5EF4-FFF2-40B4-BE49-F238E27FC236}">
                <a16:creationId xmlns:a16="http://schemas.microsoft.com/office/drawing/2014/main" id="{7CD048A0-B557-6B17-CEFA-E48E388CC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088" y="157953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Segoe UI Emoji" panose="020F0502020204030204" pitchFamily="34" charset="0"/>
                <a:cs typeface="Segoe UI Emoji" panose="020F0502020204030204" pitchFamily="34" charset="0"/>
              </a:rPr>
              <a:t>KS2 Teachers and Teaching Assistants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0AF185-6277-FAC7-FC9B-768F364EFEF4}"/>
              </a:ext>
            </a:extLst>
          </p:cNvPr>
          <p:cNvSpPr txBox="1"/>
          <p:nvPr/>
        </p:nvSpPr>
        <p:spPr>
          <a:xfrm>
            <a:off x="1475656" y="5695903"/>
            <a:ext cx="15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Teacher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Cara Croke</a:t>
            </a:r>
          </a:p>
        </p:txBody>
      </p:sp>
      <p:sp>
        <p:nvSpPr>
          <p:cNvPr id="19" name="Title 19">
            <a:extLst>
              <a:ext uri="{FF2B5EF4-FFF2-40B4-BE49-F238E27FC236}">
                <a16:creationId xmlns:a16="http://schemas.microsoft.com/office/drawing/2014/main" id="{8D68A427-A689-8C04-1625-99E1DA745D95}"/>
              </a:ext>
            </a:extLst>
          </p:cNvPr>
          <p:cNvSpPr txBox="1">
            <a:spLocks/>
          </p:cNvSpPr>
          <p:nvPr/>
        </p:nvSpPr>
        <p:spPr>
          <a:xfrm>
            <a:off x="322245" y="34290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Llamas Class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E1E0CB-D5E9-DE49-9101-FC7AACB504D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8574" y="3994568"/>
            <a:ext cx="1194920" cy="165825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5266E93B-538B-09AC-3546-B47D41FDA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4041" y="1122306"/>
            <a:ext cx="2466007" cy="2466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0CE841-C788-B447-F2B6-87FD7D05699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9558" y="3665317"/>
            <a:ext cx="1553691" cy="207158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3D28F40-8FAA-EC4E-163B-D4C98C87CE82}"/>
              </a:ext>
            </a:extLst>
          </p:cNvPr>
          <p:cNvSpPr txBox="1"/>
          <p:nvPr/>
        </p:nvSpPr>
        <p:spPr>
          <a:xfrm>
            <a:off x="6037393" y="5697167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Teaching Assistant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Nina </a:t>
            </a:r>
            <a:r>
              <a:rPr lang="en-US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Hempleman</a:t>
            </a: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0F229E-A22E-2B5E-B15F-7EFEA991C1FB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CC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AF11565-454E-3EB9-297D-F3C3C353A5BF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10" name="Google Shape;94;p1">
              <a:extLst>
                <a:ext uri="{FF2B5EF4-FFF2-40B4-BE49-F238E27FC236}">
                  <a16:creationId xmlns:a16="http://schemas.microsoft.com/office/drawing/2014/main" id="{490177C0-FFFF-9761-2FE0-4F10C4994302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06;p2" descr="Related image">
              <a:extLst>
                <a:ext uri="{FF2B5EF4-FFF2-40B4-BE49-F238E27FC236}">
                  <a16:creationId xmlns:a16="http://schemas.microsoft.com/office/drawing/2014/main" id="{1173979F-8EDC-DF0D-0E47-A52C5A4E1CF9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0" name="Title 19">
            <a:extLst>
              <a:ext uri="{FF2B5EF4-FFF2-40B4-BE49-F238E27FC236}">
                <a16:creationId xmlns:a16="http://schemas.microsoft.com/office/drawing/2014/main" id="{7CD048A0-B557-6B17-CEFA-E48E388CC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088" y="157953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Segoe UI Emoji" panose="020F0502020204030204" pitchFamily="34" charset="0"/>
                <a:cs typeface="Segoe UI Emoji" panose="020F0502020204030204" pitchFamily="34" charset="0"/>
              </a:rPr>
              <a:t>KS2 Teachers and Teaching Assistants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0AF185-6277-FAC7-FC9B-768F364EFEF4}"/>
              </a:ext>
            </a:extLst>
          </p:cNvPr>
          <p:cNvSpPr txBox="1"/>
          <p:nvPr/>
        </p:nvSpPr>
        <p:spPr>
          <a:xfrm>
            <a:off x="998204" y="5602280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Teacher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Hannah Robinson</a:t>
            </a:r>
          </a:p>
        </p:txBody>
      </p:sp>
      <p:sp>
        <p:nvSpPr>
          <p:cNvPr id="19" name="Title 19">
            <a:extLst>
              <a:ext uri="{FF2B5EF4-FFF2-40B4-BE49-F238E27FC236}">
                <a16:creationId xmlns:a16="http://schemas.microsoft.com/office/drawing/2014/main" id="{8D68A427-A689-8C04-1625-99E1DA745D95}"/>
              </a:ext>
            </a:extLst>
          </p:cNvPr>
          <p:cNvSpPr txBox="1">
            <a:spLocks/>
          </p:cNvSpPr>
          <p:nvPr/>
        </p:nvSpPr>
        <p:spPr>
          <a:xfrm>
            <a:off x="322245" y="34290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Jaguars Class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D28F40-8FAA-EC4E-163B-D4C98C87CE82}"/>
              </a:ext>
            </a:extLst>
          </p:cNvPr>
          <p:cNvSpPr txBox="1"/>
          <p:nvPr/>
        </p:nvSpPr>
        <p:spPr>
          <a:xfrm>
            <a:off x="3477621" y="5625838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Teaching Assistant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Michelle Bransbury</a:t>
            </a: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F23B18-9021-55DC-6203-E34E897CB36A}"/>
              </a:ext>
            </a:extLst>
          </p:cNvPr>
          <p:cNvSpPr txBox="1"/>
          <p:nvPr/>
        </p:nvSpPr>
        <p:spPr>
          <a:xfrm>
            <a:off x="5925556" y="5602280"/>
            <a:ext cx="2982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Learning Support Assistant 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Kaiya Jackson</a:t>
            </a: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050" name="Picture 2" descr="Jaguar Drawing Realistic Stock ...">
            <a:extLst>
              <a:ext uri="{FF2B5EF4-FFF2-40B4-BE49-F238E27FC236}">
                <a16:creationId xmlns:a16="http://schemas.microsoft.com/office/drawing/2014/main" id="{9DC96B5F-F3B9-05D7-F235-FB971D78B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3848" y="1300953"/>
            <a:ext cx="2461668" cy="2461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iss H Robinson">
            <a:extLst>
              <a:ext uri="{FF2B5EF4-FFF2-40B4-BE49-F238E27FC236}">
                <a16:creationId xmlns:a16="http://schemas.microsoft.com/office/drawing/2014/main" id="{B4914782-D96B-A9CD-B823-99BF94D794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3809401"/>
            <a:ext cx="1193504" cy="179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5829EED-A3C5-FB52-9B65-45F58A7C9D3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5958" y="4331486"/>
            <a:ext cx="1413472" cy="13074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0FFB3A-10A7-06A5-9DC6-A7739CFE309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4731" y="3784542"/>
            <a:ext cx="1413472" cy="180866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03D96B2-56E7-F6D9-9E3F-AABC11358E1C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HR</a:t>
            </a:r>
          </a:p>
        </p:txBody>
      </p:sp>
    </p:spTree>
    <p:extLst>
      <p:ext uri="{BB962C8B-B14F-4D97-AF65-F5344CB8AC3E}">
        <p14:creationId xmlns:p14="http://schemas.microsoft.com/office/powerpoint/2010/main" val="1396459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AF11565-454E-3EB9-297D-F3C3C353A5BF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10" name="Google Shape;94;p1">
              <a:extLst>
                <a:ext uri="{FF2B5EF4-FFF2-40B4-BE49-F238E27FC236}">
                  <a16:creationId xmlns:a16="http://schemas.microsoft.com/office/drawing/2014/main" id="{490177C0-FFFF-9761-2FE0-4F10C4994302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06;p2" descr="Related image">
              <a:extLst>
                <a:ext uri="{FF2B5EF4-FFF2-40B4-BE49-F238E27FC236}">
                  <a16:creationId xmlns:a16="http://schemas.microsoft.com/office/drawing/2014/main" id="{1173979F-8EDC-DF0D-0E47-A52C5A4E1CF9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0" name="Title 19">
            <a:extLst>
              <a:ext uri="{FF2B5EF4-FFF2-40B4-BE49-F238E27FC236}">
                <a16:creationId xmlns:a16="http://schemas.microsoft.com/office/drawing/2014/main" id="{7CD048A0-B557-6B17-CEFA-E48E388CC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088" y="157953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Segoe UI Emoji" panose="020F0502020204030204" pitchFamily="34" charset="0"/>
                <a:cs typeface="Segoe UI Emoji" panose="020F0502020204030204" pitchFamily="34" charset="0"/>
              </a:rPr>
              <a:t>KS2 Teachers and Teaching Assistants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0AF185-6277-FAC7-FC9B-768F364EFEF4}"/>
              </a:ext>
            </a:extLst>
          </p:cNvPr>
          <p:cNvSpPr txBox="1"/>
          <p:nvPr/>
        </p:nvSpPr>
        <p:spPr>
          <a:xfrm>
            <a:off x="3792338" y="5705927"/>
            <a:ext cx="17554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Teacher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Hannah </a:t>
            </a:r>
            <a:r>
              <a:rPr lang="en-US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Wetjen</a:t>
            </a:r>
            <a:endParaRPr lang="en-US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" name="Title 19">
            <a:extLst>
              <a:ext uri="{FF2B5EF4-FFF2-40B4-BE49-F238E27FC236}">
                <a16:creationId xmlns:a16="http://schemas.microsoft.com/office/drawing/2014/main" id="{8D68A427-A689-8C04-1625-99E1DA745D95}"/>
              </a:ext>
            </a:extLst>
          </p:cNvPr>
          <p:cNvSpPr txBox="1">
            <a:spLocks/>
          </p:cNvSpPr>
          <p:nvPr/>
        </p:nvSpPr>
        <p:spPr>
          <a:xfrm>
            <a:off x="457200" y="293233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Bears Class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D28F40-8FAA-EC4E-163B-D4C98C87CE82}"/>
              </a:ext>
            </a:extLst>
          </p:cNvPr>
          <p:cNvSpPr txBox="1"/>
          <p:nvPr/>
        </p:nvSpPr>
        <p:spPr>
          <a:xfrm>
            <a:off x="6037393" y="5697167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Teaching Assistant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Astuti Young</a:t>
            </a: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C31519-6DF3-1B9D-7382-F0E8B5B356F8}"/>
              </a:ext>
            </a:extLst>
          </p:cNvPr>
          <p:cNvSpPr txBox="1"/>
          <p:nvPr/>
        </p:nvSpPr>
        <p:spPr>
          <a:xfrm>
            <a:off x="1552917" y="5697166"/>
            <a:ext cx="19305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Teacher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Hayley Thorpe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312588C5-D954-D693-CEE7-36ED8093E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1138011"/>
            <a:ext cx="3103180" cy="211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Mrs A Young">
            <a:extLst>
              <a:ext uri="{FF2B5EF4-FFF2-40B4-BE49-F238E27FC236}">
                <a16:creationId xmlns:a16="http://schemas.microsoft.com/office/drawing/2014/main" id="{AF224786-B851-C129-71DC-04667897E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2200" y="4165143"/>
            <a:ext cx="1577340" cy="1503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9F84AC3-7A2B-DB15-3090-15BB165B6DC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3634" y="4032245"/>
            <a:ext cx="1391559" cy="161496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0D12736-320A-7A81-8510-DB4378A0EF4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5125" y="3990943"/>
            <a:ext cx="1391559" cy="173944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0BAA9A8-E3B4-A1A4-3EBB-8EB4FA6890F9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HW</a:t>
            </a:r>
          </a:p>
        </p:txBody>
      </p:sp>
    </p:spTree>
    <p:extLst>
      <p:ext uri="{BB962C8B-B14F-4D97-AF65-F5344CB8AC3E}">
        <p14:creationId xmlns:p14="http://schemas.microsoft.com/office/powerpoint/2010/main" val="1313862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AF11565-454E-3EB9-297D-F3C3C353A5BF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10" name="Google Shape;94;p1">
              <a:extLst>
                <a:ext uri="{FF2B5EF4-FFF2-40B4-BE49-F238E27FC236}">
                  <a16:creationId xmlns:a16="http://schemas.microsoft.com/office/drawing/2014/main" id="{490177C0-FFFF-9761-2FE0-4F10C4994302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06;p2" descr="Related image">
              <a:extLst>
                <a:ext uri="{FF2B5EF4-FFF2-40B4-BE49-F238E27FC236}">
                  <a16:creationId xmlns:a16="http://schemas.microsoft.com/office/drawing/2014/main" id="{1173979F-8EDC-DF0D-0E47-A52C5A4E1CF9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0" name="Title 19">
            <a:extLst>
              <a:ext uri="{FF2B5EF4-FFF2-40B4-BE49-F238E27FC236}">
                <a16:creationId xmlns:a16="http://schemas.microsoft.com/office/drawing/2014/main" id="{7CD048A0-B557-6B17-CEFA-E48E388CC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088" y="157953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Segoe UI Emoji" panose="020F0502020204030204" pitchFamily="34" charset="0"/>
                <a:cs typeface="Segoe UI Emoji" panose="020F0502020204030204" pitchFamily="34" charset="0"/>
              </a:rPr>
              <a:t>KS2 Teachers and Teaching Assistants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0AF185-6277-FAC7-FC9B-768F364EFEF4}"/>
              </a:ext>
            </a:extLst>
          </p:cNvPr>
          <p:cNvSpPr txBox="1"/>
          <p:nvPr/>
        </p:nvSpPr>
        <p:spPr>
          <a:xfrm>
            <a:off x="1475656" y="5593165"/>
            <a:ext cx="15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Teacher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Lisa Coles</a:t>
            </a:r>
          </a:p>
        </p:txBody>
      </p:sp>
      <p:sp>
        <p:nvSpPr>
          <p:cNvPr id="19" name="Title 19">
            <a:extLst>
              <a:ext uri="{FF2B5EF4-FFF2-40B4-BE49-F238E27FC236}">
                <a16:creationId xmlns:a16="http://schemas.microsoft.com/office/drawing/2014/main" id="{8D68A427-A689-8C04-1625-99E1DA745D95}"/>
              </a:ext>
            </a:extLst>
          </p:cNvPr>
          <p:cNvSpPr txBox="1">
            <a:spLocks/>
          </p:cNvSpPr>
          <p:nvPr/>
        </p:nvSpPr>
        <p:spPr>
          <a:xfrm>
            <a:off x="322245" y="34290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Eagles Class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D28F40-8FAA-EC4E-163B-D4C98C87CE82}"/>
              </a:ext>
            </a:extLst>
          </p:cNvPr>
          <p:cNvSpPr txBox="1"/>
          <p:nvPr/>
        </p:nvSpPr>
        <p:spPr>
          <a:xfrm>
            <a:off x="6004594" y="5593165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Teaching Assistant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Heidi </a:t>
            </a:r>
            <a:r>
              <a:rPr lang="en-US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McNie</a:t>
            </a: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2EE699-7781-5202-7566-273F9994B2B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76" y="3700336"/>
            <a:ext cx="1419622" cy="1892829"/>
          </a:xfrm>
          <a:prstGeom prst="rect">
            <a:avLst/>
          </a:prstGeom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id="{2BDB13E2-7769-BD4E-DC01-EBA570382C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5457" y="1093389"/>
            <a:ext cx="254317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1A247FD-6D9B-3395-0BFD-B282C0362A5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1341" y="3969370"/>
            <a:ext cx="1760646" cy="162379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BB8770E-758D-C174-025F-ABB6E1FD58ED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LC</a:t>
            </a:r>
          </a:p>
        </p:txBody>
      </p:sp>
    </p:spTree>
    <p:extLst>
      <p:ext uri="{BB962C8B-B14F-4D97-AF65-F5344CB8AC3E}">
        <p14:creationId xmlns:p14="http://schemas.microsoft.com/office/powerpoint/2010/main" val="1162047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AF11565-454E-3EB9-297D-F3C3C353A5BF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10" name="Google Shape;94;p1">
              <a:extLst>
                <a:ext uri="{FF2B5EF4-FFF2-40B4-BE49-F238E27FC236}">
                  <a16:creationId xmlns:a16="http://schemas.microsoft.com/office/drawing/2014/main" id="{490177C0-FFFF-9761-2FE0-4F10C4994302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06;p2" descr="Related image">
              <a:extLst>
                <a:ext uri="{FF2B5EF4-FFF2-40B4-BE49-F238E27FC236}">
                  <a16:creationId xmlns:a16="http://schemas.microsoft.com/office/drawing/2014/main" id="{1173979F-8EDC-DF0D-0E47-A52C5A4E1CF9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0" name="Title 19">
            <a:extLst>
              <a:ext uri="{FF2B5EF4-FFF2-40B4-BE49-F238E27FC236}">
                <a16:creationId xmlns:a16="http://schemas.microsoft.com/office/drawing/2014/main" id="{7CD048A0-B557-6B17-CEFA-E48E388CC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088" y="157953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Segoe UI Emoji" panose="020F0502020204030204" pitchFamily="34" charset="0"/>
                <a:cs typeface="Segoe UI Emoji" panose="020F0502020204030204" pitchFamily="34" charset="0"/>
              </a:rPr>
              <a:t>KS2 Teachers and Teaching Assistants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0AF185-6277-FAC7-FC9B-768F364EFEF4}"/>
              </a:ext>
            </a:extLst>
          </p:cNvPr>
          <p:cNvSpPr txBox="1"/>
          <p:nvPr/>
        </p:nvSpPr>
        <p:spPr>
          <a:xfrm>
            <a:off x="1475656" y="5589240"/>
            <a:ext cx="15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Teacher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Claire Doyle</a:t>
            </a:r>
          </a:p>
        </p:txBody>
      </p:sp>
      <p:sp>
        <p:nvSpPr>
          <p:cNvPr id="19" name="Title 19">
            <a:extLst>
              <a:ext uri="{FF2B5EF4-FFF2-40B4-BE49-F238E27FC236}">
                <a16:creationId xmlns:a16="http://schemas.microsoft.com/office/drawing/2014/main" id="{8D68A427-A689-8C04-1625-99E1DA745D95}"/>
              </a:ext>
            </a:extLst>
          </p:cNvPr>
          <p:cNvSpPr txBox="1">
            <a:spLocks/>
          </p:cNvSpPr>
          <p:nvPr/>
        </p:nvSpPr>
        <p:spPr>
          <a:xfrm>
            <a:off x="457198" y="297026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Giraffes Class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D28F40-8FAA-EC4E-163B-D4C98C87CE82}"/>
              </a:ext>
            </a:extLst>
          </p:cNvPr>
          <p:cNvSpPr txBox="1"/>
          <p:nvPr/>
        </p:nvSpPr>
        <p:spPr>
          <a:xfrm>
            <a:off x="6038339" y="5589240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Teaching Assistant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Lisa Funnell</a:t>
            </a: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C60701-5003-E767-68C5-0C269B3ADD78}"/>
              </a:ext>
            </a:extLst>
          </p:cNvPr>
          <p:cNvSpPr txBox="1"/>
          <p:nvPr/>
        </p:nvSpPr>
        <p:spPr>
          <a:xfrm>
            <a:off x="3836042" y="5589239"/>
            <a:ext cx="15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Teacher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Tracy Salmon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60E789D-1D60-15A5-57CC-7D9E2AFED02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1703" y="3938320"/>
            <a:ext cx="1117803" cy="1675866"/>
          </a:xfrm>
          <a:prstGeom prst="rect">
            <a:avLst/>
          </a:prstGeom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577A3434-8CEA-19FB-57EA-031DB9369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4261" y="1243814"/>
            <a:ext cx="1895475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15C515-873E-8EDB-70AB-2DD8F7B9965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648" y="4030011"/>
            <a:ext cx="1267340" cy="15841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0290064-2336-A2B3-B8BA-E795E972C691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CD</a:t>
            </a:r>
          </a:p>
        </p:txBody>
      </p:sp>
    </p:spTree>
    <p:extLst>
      <p:ext uri="{BB962C8B-B14F-4D97-AF65-F5344CB8AC3E}">
        <p14:creationId xmlns:p14="http://schemas.microsoft.com/office/powerpoint/2010/main" val="596739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AF11565-454E-3EB9-297D-F3C3C353A5BF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10" name="Google Shape;94;p1">
              <a:extLst>
                <a:ext uri="{FF2B5EF4-FFF2-40B4-BE49-F238E27FC236}">
                  <a16:creationId xmlns:a16="http://schemas.microsoft.com/office/drawing/2014/main" id="{490177C0-FFFF-9761-2FE0-4F10C4994302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06;p2" descr="Related image">
              <a:extLst>
                <a:ext uri="{FF2B5EF4-FFF2-40B4-BE49-F238E27FC236}">
                  <a16:creationId xmlns:a16="http://schemas.microsoft.com/office/drawing/2014/main" id="{1173979F-8EDC-DF0D-0E47-A52C5A4E1CF9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0" name="Title 19">
            <a:extLst>
              <a:ext uri="{FF2B5EF4-FFF2-40B4-BE49-F238E27FC236}">
                <a16:creationId xmlns:a16="http://schemas.microsoft.com/office/drawing/2014/main" id="{7CD048A0-B557-6B17-CEFA-E48E388CC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088" y="157953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Segoe UI Emoji" panose="020F0502020204030204" pitchFamily="34" charset="0"/>
                <a:cs typeface="Segoe UI Emoji" panose="020F0502020204030204" pitchFamily="34" charset="0"/>
              </a:rPr>
              <a:t>KS2 Teachers and Teaching Assistants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0AF185-6277-FAC7-FC9B-768F364EFEF4}"/>
              </a:ext>
            </a:extLst>
          </p:cNvPr>
          <p:cNvSpPr txBox="1"/>
          <p:nvPr/>
        </p:nvSpPr>
        <p:spPr>
          <a:xfrm>
            <a:off x="1475656" y="5593165"/>
            <a:ext cx="15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Teacher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Will </a:t>
            </a:r>
            <a:r>
              <a:rPr lang="en-US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Dyball</a:t>
            </a:r>
            <a:endParaRPr lang="en-US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" name="Title 19">
            <a:extLst>
              <a:ext uri="{FF2B5EF4-FFF2-40B4-BE49-F238E27FC236}">
                <a16:creationId xmlns:a16="http://schemas.microsoft.com/office/drawing/2014/main" id="{8D68A427-A689-8C04-1625-99E1DA745D95}"/>
              </a:ext>
            </a:extLst>
          </p:cNvPr>
          <p:cNvSpPr txBox="1">
            <a:spLocks/>
          </p:cNvSpPr>
          <p:nvPr/>
        </p:nvSpPr>
        <p:spPr>
          <a:xfrm>
            <a:off x="322245" y="34290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Lions Class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D28F40-8FAA-EC4E-163B-D4C98C87CE82}"/>
              </a:ext>
            </a:extLst>
          </p:cNvPr>
          <p:cNvSpPr txBox="1"/>
          <p:nvPr/>
        </p:nvSpPr>
        <p:spPr>
          <a:xfrm>
            <a:off x="6037393" y="5593165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Teaching Assistant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Sarah </a:t>
            </a:r>
            <a:r>
              <a:rPr lang="en-US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Liddiard</a:t>
            </a: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47D7E154-5D48-9B49-D57C-63DA78E5F5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27357" y="1055289"/>
            <a:ext cx="2619375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9C9E36-B9B0-EBCA-FCBA-6710B707484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640" y="3840508"/>
            <a:ext cx="1360271" cy="17526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8A5B4E8-C235-8322-2BA2-96C3F49A221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7426" y="4164960"/>
            <a:ext cx="1728127" cy="138250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081ADD4-CC41-7EAA-CCC9-0E8F4001859E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WD</a:t>
            </a:r>
          </a:p>
        </p:txBody>
      </p:sp>
    </p:spTree>
    <p:extLst>
      <p:ext uri="{BB962C8B-B14F-4D97-AF65-F5344CB8AC3E}">
        <p14:creationId xmlns:p14="http://schemas.microsoft.com/office/powerpoint/2010/main" val="10816828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Year 3 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Year 3 – Autumn Term</a:t>
            </a:r>
          </a:p>
          <a:p>
            <a:pPr algn="ctr"/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Scrumdiddlyumptious!</a:t>
            </a:r>
          </a:p>
          <a:p>
            <a:pPr algn="ctr"/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Guided Reading Book – Charlie and the Chocolate Factory by  Roald Dahl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19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sz="1900" dirty="0"/>
          </a:p>
          <a:p>
            <a:pPr algn="ctr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0686" y="2564904"/>
            <a:ext cx="2882628" cy="1441314"/>
          </a:xfrm>
          <a:prstGeom prst="rect">
            <a:avLst/>
          </a:prstGeom>
        </p:spPr>
      </p:pic>
      <p:pic>
        <p:nvPicPr>
          <p:cNvPr id="5" name="Picture 4" descr="Related image">
            <a:extLst>
              <a:ext uri="{FF2B5EF4-FFF2-40B4-BE49-F238E27FC236}">
                <a16:creationId xmlns:a16="http://schemas.microsoft.com/office/drawing/2014/main" id="{A5E0196C-28A0-4BBD-B425-DE715868DCEA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357457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C28C62-956C-4CD4-BD53-4EA68AADA5DD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499720" y="274638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C6EE24C0-DA2A-409E-A3D5-107AE057897C}"/>
              </a:ext>
            </a:extLst>
          </p:cNvPr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9525" y="5793836"/>
            <a:ext cx="912955" cy="10297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09A0A92-5322-A809-2D31-FF7AE3C02C88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HR</a:t>
            </a:r>
          </a:p>
        </p:txBody>
      </p:sp>
    </p:spTree>
    <p:extLst>
      <p:ext uri="{BB962C8B-B14F-4D97-AF65-F5344CB8AC3E}">
        <p14:creationId xmlns:p14="http://schemas.microsoft.com/office/powerpoint/2010/main" val="767107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7BDD4-CE52-46E8-A666-39E867F7D28B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3600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Curriculum Enhancement in Year 3</a:t>
            </a:r>
            <a:endParaRPr lang="en-GB" sz="3600" b="1" u="sng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02E63D-47BD-4CC6-BF82-C7ED4296F3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147248" cy="4246860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Smoothie Café (making our own smoothies)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Career Day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Author Visits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Library Visits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Steyning Church</a:t>
            </a:r>
          </a:p>
          <a:p>
            <a:r>
              <a:rPr lang="en-US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Butser</a:t>
            </a:r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Ancient Farm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Making robots and magnet mazes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Forest School sessions</a:t>
            </a:r>
          </a:p>
          <a:p>
            <a:endParaRPr lang="en-GB" dirty="0"/>
          </a:p>
        </p:txBody>
      </p:sp>
      <p:pic>
        <p:nvPicPr>
          <p:cNvPr id="4" name="Picture 3" descr="Related image">
            <a:extLst>
              <a:ext uri="{FF2B5EF4-FFF2-40B4-BE49-F238E27FC236}">
                <a16:creationId xmlns:a16="http://schemas.microsoft.com/office/drawing/2014/main" id="{C88CB2EB-F84C-4BD3-94E2-271EE3DD1DD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66176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F7DE378-F178-4B7B-BA91-0E14E0AA7B0E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974754" y="130176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C6AC8919-93D2-4497-81F5-095056E3900E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1533" y="5611274"/>
            <a:ext cx="912955" cy="102977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428790C-0CE7-4262-ADBC-F02EB625EBC5}"/>
              </a:ext>
            </a:extLst>
          </p:cNvPr>
          <p:cNvSpPr/>
          <p:nvPr/>
        </p:nvSpPr>
        <p:spPr>
          <a:xfrm>
            <a:off x="323527" y="5847060"/>
            <a:ext cx="77280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6A42FF-F104-AEAF-3E62-49C93AB94BDF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HR</a:t>
            </a:r>
          </a:p>
        </p:txBody>
      </p:sp>
    </p:spTree>
    <p:extLst>
      <p:ext uri="{BB962C8B-B14F-4D97-AF65-F5344CB8AC3E}">
        <p14:creationId xmlns:p14="http://schemas.microsoft.com/office/powerpoint/2010/main" val="2866573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Year 4 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en-GB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Year 4 – Autumn Term</a:t>
            </a:r>
          </a:p>
          <a:p>
            <a:pPr algn="ctr"/>
            <a:r>
              <a:rPr lang="en-GB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Burps, Bottoms and Bile!</a:t>
            </a:r>
          </a:p>
          <a:p>
            <a:pPr algn="ctr"/>
            <a:endParaRPr lang="en-GB" u="sng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GB" u="sng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GB" u="sng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Guided Reading Book – Charlie Changes into a Chicken by Sam Copeland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19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sz="1900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A86D1245-8C8A-435C-9A72-24CA3BC3CC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8028" y="2720181"/>
            <a:ext cx="1143000" cy="1143000"/>
          </a:xfrm>
          <a:prstGeom prst="rect">
            <a:avLst/>
          </a:prstGeom>
        </p:spPr>
      </p:pic>
      <p:pic>
        <p:nvPicPr>
          <p:cNvPr id="7" name="Picture 6" descr="A close up of food&#10;&#10;Description automatically generated">
            <a:extLst>
              <a:ext uri="{FF2B5EF4-FFF2-40B4-BE49-F238E27FC236}">
                <a16:creationId xmlns:a16="http://schemas.microsoft.com/office/drawing/2014/main" id="{A010BCD2-BD19-4B4D-9F2C-2C06F16EA47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048" y="2563403"/>
            <a:ext cx="1944502" cy="1456556"/>
          </a:xfrm>
          <a:prstGeom prst="rect">
            <a:avLst/>
          </a:prstGeom>
        </p:spPr>
      </p:pic>
      <p:pic>
        <p:nvPicPr>
          <p:cNvPr id="6" name="Picture 5" descr="Related image">
            <a:extLst>
              <a:ext uri="{FF2B5EF4-FFF2-40B4-BE49-F238E27FC236}">
                <a16:creationId xmlns:a16="http://schemas.microsoft.com/office/drawing/2014/main" id="{A5E0196C-28A0-4BBD-B425-DE715868DCEA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355231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C28C62-956C-4CD4-BD53-4EA68AADA5DD}"/>
              </a:ext>
            </a:extLst>
          </p:cNvPr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264337" y="219658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2B500DC1-E478-4D8C-9052-8B151D9E555A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3954" y="5793836"/>
            <a:ext cx="912955" cy="102977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2C9B92-06F0-737E-DD99-FB5504C02E67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HW</a:t>
            </a:r>
          </a:p>
        </p:txBody>
      </p:sp>
    </p:spTree>
    <p:extLst>
      <p:ext uri="{BB962C8B-B14F-4D97-AF65-F5344CB8AC3E}">
        <p14:creationId xmlns:p14="http://schemas.microsoft.com/office/powerpoint/2010/main" val="1653080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A1A6B-3ACF-41E7-8F8E-A8C8069B565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3600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Curriculum Enhancement in Year 4</a:t>
            </a:r>
            <a:endParaRPr lang="en-GB" sz="3600" b="1" u="sng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696575-49DF-41B1-9B34-C979F88D2F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Author Visits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Library Visits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Steyning Museum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Fishbourne Roman Palace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Shoreham Beach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Steyning Church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Careers Day</a:t>
            </a: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Forest School sessions</a:t>
            </a:r>
          </a:p>
          <a:p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sz="19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sz="1900" dirty="0"/>
          </a:p>
          <a:p>
            <a:endParaRPr lang="en-US" dirty="0"/>
          </a:p>
          <a:p>
            <a:endParaRPr lang="en-GB" dirty="0"/>
          </a:p>
        </p:txBody>
      </p:sp>
      <p:pic>
        <p:nvPicPr>
          <p:cNvPr id="4" name="Picture 3" descr="Related image">
            <a:extLst>
              <a:ext uri="{FF2B5EF4-FFF2-40B4-BE49-F238E27FC236}">
                <a16:creationId xmlns:a16="http://schemas.microsoft.com/office/drawing/2014/main" id="{48E3098D-915E-482A-A9EE-AF3AA8FAFB46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96" y="274638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952FB8-BF61-4EBD-9E42-FCC1A5DC451E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912409" y="259018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FB9D7225-8109-4620-ACA8-3D5E4BAC073E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8384" y="5702555"/>
            <a:ext cx="912955" cy="102977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E277E89-7FCB-8785-9208-82D0D9F94E2B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HW</a:t>
            </a:r>
          </a:p>
        </p:txBody>
      </p:sp>
    </p:spTree>
    <p:extLst>
      <p:ext uri="{BB962C8B-B14F-4D97-AF65-F5344CB8AC3E}">
        <p14:creationId xmlns:p14="http://schemas.microsoft.com/office/powerpoint/2010/main" val="22996932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A1A6B-3ACF-41E7-8F8E-A8C8069B565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Year 5 Topics</a:t>
            </a:r>
            <a:endParaRPr lang="en-GB" b="1" u="sng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696575-49DF-41B1-9B34-C979F88D2F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Year 5 – Autumn Term</a:t>
            </a:r>
          </a:p>
          <a:p>
            <a:pPr algn="ctr"/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Tudors</a:t>
            </a:r>
          </a:p>
          <a:p>
            <a:pPr algn="ctr"/>
            <a:endParaRPr lang="en-US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Treason – </a:t>
            </a:r>
            <a:r>
              <a:rPr lang="en-US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Berlie</a:t>
            </a:r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Doherty</a:t>
            </a:r>
          </a:p>
          <a:p>
            <a:pPr marL="0" indent="0" algn="ctr">
              <a:buNone/>
            </a:pPr>
            <a:r>
              <a:rPr lang="en-GB" sz="19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sz="1900" dirty="0"/>
          </a:p>
          <a:p>
            <a:endParaRPr lang="en-US" dirty="0"/>
          </a:p>
          <a:p>
            <a:endParaRPr lang="en-GB" dirty="0"/>
          </a:p>
        </p:txBody>
      </p:sp>
      <p:pic>
        <p:nvPicPr>
          <p:cNvPr id="4" name="Picture 3" descr="Related image">
            <a:extLst>
              <a:ext uri="{FF2B5EF4-FFF2-40B4-BE49-F238E27FC236}">
                <a16:creationId xmlns:a16="http://schemas.microsoft.com/office/drawing/2014/main" id="{48E3098D-915E-482A-A9EE-AF3AA8FAFB46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66176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952FB8-BF61-4EBD-9E42-FCC1A5DC451E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624377" y="291325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FB9D7225-8109-4620-ACA8-3D5E4BAC073E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8384" y="5702555"/>
            <a:ext cx="912955" cy="10297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438BA1-D113-A7D1-2431-C9BC17BD0DF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0112" y="2708920"/>
            <a:ext cx="1116412" cy="17281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A600316-C532-80DC-4EF9-7FA2B1417CF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4764" y="2731867"/>
            <a:ext cx="2627784" cy="17518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B0D3FAF-19BB-0966-1114-4561A6BFA79B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CD</a:t>
            </a:r>
          </a:p>
        </p:txBody>
      </p:sp>
    </p:spTree>
    <p:extLst>
      <p:ext uri="{BB962C8B-B14F-4D97-AF65-F5344CB8AC3E}">
        <p14:creationId xmlns:p14="http://schemas.microsoft.com/office/powerpoint/2010/main" val="37074477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A1A6B-3ACF-41E7-8F8E-A8C8069B565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3600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Curriculum Enrichment in Year 5</a:t>
            </a:r>
            <a:endParaRPr lang="en-GB" sz="3600" b="1" u="sng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696575-49DF-41B1-9B34-C979F88D2F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3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Careers Day</a:t>
            </a:r>
          </a:p>
          <a:p>
            <a:r>
              <a:rPr lang="en-US" sz="3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Residential trip at  </a:t>
            </a:r>
            <a:r>
              <a:rPr lang="en-US" sz="3300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Marchants</a:t>
            </a:r>
            <a:r>
              <a:rPr lang="en-US" sz="3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Hill (Monday 28</a:t>
            </a:r>
            <a:r>
              <a:rPr lang="en-US" sz="3300" baseline="30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</a:t>
            </a:r>
            <a:r>
              <a:rPr lang="en-US" sz="3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April – Wednesday 30</a:t>
            </a:r>
            <a:r>
              <a:rPr lang="en-US" sz="3300" baseline="30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</a:t>
            </a:r>
            <a:r>
              <a:rPr lang="en-US" sz="3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April)</a:t>
            </a:r>
          </a:p>
          <a:p>
            <a:r>
              <a:rPr lang="en-US" sz="3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O2 Young Voices concert (Wednesday 22</a:t>
            </a:r>
            <a:r>
              <a:rPr lang="en-US" sz="3300" baseline="30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nd</a:t>
            </a:r>
            <a:r>
              <a:rPr lang="en-US" sz="3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January)</a:t>
            </a:r>
          </a:p>
          <a:p>
            <a:r>
              <a:rPr lang="en-US" sz="3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Swimming lessons</a:t>
            </a:r>
          </a:p>
          <a:p>
            <a:r>
              <a:rPr lang="en-US" sz="33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Forest School sessions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sz="19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sz="1900" dirty="0"/>
          </a:p>
          <a:p>
            <a:endParaRPr lang="en-US" dirty="0"/>
          </a:p>
          <a:p>
            <a:endParaRPr lang="en-GB" dirty="0"/>
          </a:p>
        </p:txBody>
      </p:sp>
      <p:pic>
        <p:nvPicPr>
          <p:cNvPr id="4" name="Picture 3" descr="Related image">
            <a:extLst>
              <a:ext uri="{FF2B5EF4-FFF2-40B4-BE49-F238E27FC236}">
                <a16:creationId xmlns:a16="http://schemas.microsoft.com/office/drawing/2014/main" id="{48E3098D-915E-482A-A9EE-AF3AA8FAFB46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66176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952FB8-BF61-4EBD-9E42-FCC1A5DC451E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756646" y="259018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FB9D7225-8109-4620-ACA8-3D5E4BAC073E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8384" y="5702555"/>
            <a:ext cx="912955" cy="102977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EC70C29-C696-883B-0A31-5E0B229D4600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CD</a:t>
            </a:r>
          </a:p>
        </p:txBody>
      </p:sp>
    </p:spTree>
    <p:extLst>
      <p:ext uri="{BB962C8B-B14F-4D97-AF65-F5344CB8AC3E}">
        <p14:creationId xmlns:p14="http://schemas.microsoft.com/office/powerpoint/2010/main" val="15225095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A1A6B-3ACF-41E7-8F8E-A8C8069B565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3600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Specialist Teachers</a:t>
            </a:r>
            <a:endParaRPr lang="en-GB" sz="3600" b="1" u="sng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696575-49DF-41B1-9B34-C979F88D2F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428" y="2162388"/>
            <a:ext cx="8431372" cy="407492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</a:rPr>
              <a:t>                 </a:t>
            </a:r>
            <a:r>
              <a:rPr lang="en-US" sz="2400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Mr</a:t>
            </a:r>
            <a:r>
              <a:rPr lang="en-US" sz="2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Lelliott</a:t>
            </a:r>
            <a:r>
              <a:rPr lang="en-US" sz="2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– PE Teacher </a:t>
            </a:r>
          </a:p>
          <a:p>
            <a:endParaRPr lang="en-GB" sz="2400" dirty="0">
              <a:solidFill>
                <a:srgbClr val="002060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                         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                                                                Madame Shipp – French Teacher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                        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                    Mr Mott – Music Teacher</a:t>
            </a:r>
          </a:p>
          <a:p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sz="19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Everything in Love; we do our best in all we do and all we say with God’s help.”</a:t>
            </a:r>
            <a:endParaRPr lang="en-GB" sz="1900" dirty="0"/>
          </a:p>
          <a:p>
            <a:endParaRPr lang="en-US" dirty="0"/>
          </a:p>
          <a:p>
            <a:endParaRPr lang="en-GB" dirty="0"/>
          </a:p>
        </p:txBody>
      </p:sp>
      <p:pic>
        <p:nvPicPr>
          <p:cNvPr id="4" name="Picture 3" descr="Related image">
            <a:extLst>
              <a:ext uri="{FF2B5EF4-FFF2-40B4-BE49-F238E27FC236}">
                <a16:creationId xmlns:a16="http://schemas.microsoft.com/office/drawing/2014/main" id="{48E3098D-915E-482A-A9EE-AF3AA8FAFB46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66176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952FB8-BF61-4EBD-9E42-FCC1A5DC451E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624377" y="291325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FB9D7225-8109-4620-ACA8-3D5E4BAC073E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00392" y="5828223"/>
            <a:ext cx="912955" cy="1029777"/>
          </a:xfrm>
          <a:prstGeom prst="rect">
            <a:avLst/>
          </a:prstGeom>
        </p:spPr>
      </p:pic>
      <p:pic>
        <p:nvPicPr>
          <p:cNvPr id="8" name="Picture 7" descr="A person smiling for the camera&#10;&#10;Description automatically generated with low confidence">
            <a:extLst>
              <a:ext uri="{FF2B5EF4-FFF2-40B4-BE49-F238E27FC236}">
                <a16:creationId xmlns:a16="http://schemas.microsoft.com/office/drawing/2014/main" id="{9E4ED6C4-E33D-E429-118A-C74B4776E6D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285" y="1798644"/>
            <a:ext cx="1157804" cy="1321875"/>
          </a:xfrm>
          <a:prstGeom prst="rect">
            <a:avLst/>
          </a:prstGeom>
        </p:spPr>
      </p:pic>
      <p:pic>
        <p:nvPicPr>
          <p:cNvPr id="10" name="Picture 9" descr="A person smiling at the camera&#10;&#10;Description automatically generated with low confidence">
            <a:extLst>
              <a:ext uri="{FF2B5EF4-FFF2-40B4-BE49-F238E27FC236}">
                <a16:creationId xmlns:a16="http://schemas.microsoft.com/office/drawing/2014/main" id="{5FF82C23-5825-6F94-3EAC-178275F7D5D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450" y="3938297"/>
            <a:ext cx="1071222" cy="1480535"/>
          </a:xfrm>
          <a:prstGeom prst="rect">
            <a:avLst/>
          </a:prstGeom>
        </p:spPr>
      </p:pic>
      <p:pic>
        <p:nvPicPr>
          <p:cNvPr id="1026" name="Picture 2" descr="Mrs C Shipp">
            <a:extLst>
              <a:ext uri="{FF2B5EF4-FFF2-40B4-BE49-F238E27FC236}">
                <a16:creationId xmlns:a16="http://schemas.microsoft.com/office/drawing/2014/main" id="{32B26309-82DB-DD74-4FB1-CF4E066EA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9872" y="2785916"/>
            <a:ext cx="1419218" cy="128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D699AA2-AE15-214B-F27A-87EC305AA434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CC</a:t>
            </a:r>
          </a:p>
        </p:txBody>
      </p:sp>
    </p:spTree>
    <p:extLst>
      <p:ext uri="{BB962C8B-B14F-4D97-AF65-F5344CB8AC3E}">
        <p14:creationId xmlns:p14="http://schemas.microsoft.com/office/powerpoint/2010/main" val="522880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A1A6B-3ACF-41E7-8F8E-A8C8069B565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3600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Forest Schools</a:t>
            </a:r>
            <a:endParaRPr lang="en-GB" sz="3600" b="1" u="sng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696575-49DF-41B1-9B34-C979F88D2F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265" y="1794492"/>
            <a:ext cx="8431372" cy="407492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             </a:t>
            </a:r>
            <a:endParaRPr lang="en-US" sz="1900" b="1" i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 algn="l">
              <a:buNone/>
            </a:pPr>
            <a:r>
              <a:rPr lang="en-GB" sz="6500" b="0" i="0" dirty="0">
                <a:solidFill>
                  <a:srgbClr val="002060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During the year, your child will experience Forest Schools with Mrs </a:t>
            </a:r>
            <a:r>
              <a:rPr lang="en-GB" sz="6500" b="0" i="0" dirty="0" err="1">
                <a:solidFill>
                  <a:srgbClr val="002060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McNie</a:t>
            </a:r>
            <a:r>
              <a:rPr lang="en-GB" sz="6500" b="0" i="0" dirty="0">
                <a:solidFill>
                  <a:srgbClr val="002060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9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</a:t>
            </a:r>
          </a:p>
          <a:p>
            <a:pPr marL="0" indent="0">
              <a:buNone/>
            </a:pPr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9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</a:t>
            </a:r>
          </a:p>
          <a:p>
            <a:pPr marL="0" indent="0">
              <a:buNone/>
            </a:pPr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9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</a:t>
            </a:r>
          </a:p>
          <a:p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sz="1900" b="1" i="1" dirty="0">
              <a:solidFill>
                <a:srgbClr val="00206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sz="38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Everything in Love; we do our best in all we do and all we say with God’s help.”</a:t>
            </a:r>
            <a:endParaRPr lang="en-GB" sz="3800" dirty="0">
              <a:latin typeface="Century Gothic" panose="020B0502020202020204" pitchFamily="34" charset="0"/>
            </a:endParaRPr>
          </a:p>
          <a:p>
            <a:endParaRPr lang="en-US" dirty="0"/>
          </a:p>
          <a:p>
            <a:endParaRPr lang="en-GB" dirty="0"/>
          </a:p>
        </p:txBody>
      </p:sp>
      <p:pic>
        <p:nvPicPr>
          <p:cNvPr id="4" name="Picture 3" descr="Related image">
            <a:extLst>
              <a:ext uri="{FF2B5EF4-FFF2-40B4-BE49-F238E27FC236}">
                <a16:creationId xmlns:a16="http://schemas.microsoft.com/office/drawing/2014/main" id="{48E3098D-915E-482A-A9EE-AF3AA8FAFB46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66176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952FB8-BF61-4EBD-9E42-FCC1A5DC451E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624377" y="291325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FB9D7225-8109-4620-ACA8-3D5E4BAC073E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00392" y="5828223"/>
            <a:ext cx="912955" cy="1029777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F9B39E5A-3440-B1E9-A758-C1EFC528F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9912" y="3301624"/>
            <a:ext cx="1930158" cy="1699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0840D5-72E0-3296-0782-F8CBFFFE3DF8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CC</a:t>
            </a:r>
          </a:p>
        </p:txBody>
      </p:sp>
    </p:spTree>
    <p:extLst>
      <p:ext uri="{BB962C8B-B14F-4D97-AF65-F5344CB8AC3E}">
        <p14:creationId xmlns:p14="http://schemas.microsoft.com/office/powerpoint/2010/main" val="1523082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Everyday Routines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4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Book bags</a:t>
            </a:r>
          </a:p>
          <a:p>
            <a:r>
              <a:rPr lang="en-GB" sz="4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Reading Diary</a:t>
            </a:r>
          </a:p>
          <a:p>
            <a:r>
              <a:rPr lang="en-GB" sz="4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Water Bottles</a:t>
            </a:r>
          </a:p>
          <a:p>
            <a:r>
              <a:rPr lang="en-GB" sz="4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Snack (this is not provided in Years 3, 4 or 5)</a:t>
            </a:r>
          </a:p>
          <a:p>
            <a:pPr marL="0" indent="0">
              <a:buNone/>
            </a:pPr>
            <a:endParaRPr lang="en-GB" sz="4000" dirty="0"/>
          </a:p>
          <a:p>
            <a:pPr marL="0" indent="0" algn="ctr">
              <a:buNone/>
            </a:pPr>
            <a:r>
              <a:rPr lang="en-GB" sz="19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sz="1900" dirty="0"/>
          </a:p>
          <a:p>
            <a:endParaRPr lang="en-GB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0870" y="1659355"/>
            <a:ext cx="1240532" cy="14886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880" y="1289471"/>
            <a:ext cx="1490745" cy="992023"/>
          </a:xfrm>
          <a:prstGeom prst="rect">
            <a:avLst/>
          </a:prstGeom>
        </p:spPr>
      </p:pic>
      <p:pic>
        <p:nvPicPr>
          <p:cNvPr id="7" name="Picture 6" descr="Related image">
            <a:extLst>
              <a:ext uri="{FF2B5EF4-FFF2-40B4-BE49-F238E27FC236}">
                <a16:creationId xmlns:a16="http://schemas.microsoft.com/office/drawing/2014/main" id="{A5E0196C-28A0-4BBD-B425-DE715868DCEA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283987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C28C62-956C-4CD4-BD53-4EA68AADA5DD}"/>
              </a:ext>
            </a:extLst>
          </p:cNvPr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363023" y="315458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7E250A34-68B4-4A0D-AB6F-EC27835F8B4D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4615" y="5611274"/>
            <a:ext cx="912955" cy="102977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93C0B4-01D3-3DAF-2AEF-DB8070083F81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TS</a:t>
            </a:r>
          </a:p>
        </p:txBody>
      </p:sp>
    </p:spTree>
    <p:extLst>
      <p:ext uri="{BB962C8B-B14F-4D97-AF65-F5344CB8AC3E}">
        <p14:creationId xmlns:p14="http://schemas.microsoft.com/office/powerpoint/2010/main" val="7430112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35E23-20B0-9D0D-DB8C-C9EB0076D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Daily Uniform</a:t>
            </a:r>
            <a:endParaRPr lang="en-GB" sz="3600" b="1" u="sng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D725E59-2562-9752-3524-E07566973EA6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3396344" y="1683944"/>
            <a:ext cx="5601956" cy="4358473"/>
          </a:xfrm>
        </p:spPr>
        <p:txBody>
          <a:bodyPr>
            <a:normAutofit fontScale="92500" lnSpcReduction="10000"/>
          </a:bodyPr>
          <a:lstStyle/>
          <a:p>
            <a:pPr marL="50800" indent="0">
              <a:buNone/>
            </a:pPr>
            <a:r>
              <a:rPr lang="en-GB" sz="2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Clothing</a:t>
            </a:r>
          </a:p>
          <a:p>
            <a:r>
              <a:rPr lang="en-GB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Black trousers, shorts, skirt or pinafore</a:t>
            </a:r>
          </a:p>
          <a:p>
            <a:r>
              <a:rPr lang="en-GB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White polo shirt or shirt</a:t>
            </a:r>
          </a:p>
          <a:p>
            <a:r>
              <a:rPr lang="en-GB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Royal blue sweatshirt or cardigan (with our without school label)</a:t>
            </a:r>
          </a:p>
          <a:p>
            <a:r>
              <a:rPr lang="en-GB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Blue and white checked dress as a summer option</a:t>
            </a:r>
          </a:p>
          <a:p>
            <a:r>
              <a:rPr lang="en-GB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Plain white or black socks or tights</a:t>
            </a:r>
          </a:p>
          <a:p>
            <a:endParaRPr lang="en-GB" sz="2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0800" indent="0">
              <a:buNone/>
            </a:pPr>
            <a:r>
              <a:rPr lang="en-GB" sz="2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Shoes</a:t>
            </a:r>
          </a:p>
          <a:p>
            <a:r>
              <a:rPr lang="en-GB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Must wear all black shoes, boots or trainers. </a:t>
            </a:r>
          </a:p>
          <a:p>
            <a:r>
              <a:rPr lang="en-GB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 colour or logos (unless the logo is black)</a:t>
            </a:r>
          </a:p>
          <a:p>
            <a:r>
              <a:rPr lang="en-GB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Shoes must have no heel.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A6B8392-B440-F61E-02D6-11CC2876281E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5" name="Google Shape;94;p1">
              <a:extLst>
                <a:ext uri="{FF2B5EF4-FFF2-40B4-BE49-F238E27FC236}">
                  <a16:creationId xmlns:a16="http://schemas.microsoft.com/office/drawing/2014/main" id="{0572DFA9-99E9-21A1-38AC-D24F5E8EEA7A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Google Shape;106;p2" descr="Related image">
              <a:extLst>
                <a:ext uri="{FF2B5EF4-FFF2-40B4-BE49-F238E27FC236}">
                  <a16:creationId xmlns:a16="http://schemas.microsoft.com/office/drawing/2014/main" id="{AC604208-DA7C-48CB-3069-3A39D84F6E38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" name="Picture 6" descr="A group of children standing together&#10;&#10;Description automatically generated with medium confidence">
            <a:extLst>
              <a:ext uri="{FF2B5EF4-FFF2-40B4-BE49-F238E27FC236}">
                <a16:creationId xmlns:a16="http://schemas.microsoft.com/office/drawing/2014/main" id="{D0EB741C-BC09-117F-04CE-BF64DC6F389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2454" y="1890894"/>
            <a:ext cx="2772390" cy="394457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Google Shape;120;p3">
            <a:extLst>
              <a:ext uri="{FF2B5EF4-FFF2-40B4-BE49-F238E27FC236}">
                <a16:creationId xmlns:a16="http://schemas.microsoft.com/office/drawing/2014/main" id="{C03F82E4-E797-F431-7E0F-6A4D5B16E611}"/>
              </a:ext>
            </a:extLst>
          </p:cNvPr>
          <p:cNvSpPr/>
          <p:nvPr/>
        </p:nvSpPr>
        <p:spPr>
          <a:xfrm>
            <a:off x="457200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12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47EA4E-08B5-CFF6-36EA-2203B1A53F3D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TS</a:t>
            </a:r>
          </a:p>
        </p:txBody>
      </p:sp>
    </p:spTree>
    <p:extLst>
      <p:ext uri="{BB962C8B-B14F-4D97-AF65-F5344CB8AC3E}">
        <p14:creationId xmlns:p14="http://schemas.microsoft.com/office/powerpoint/2010/main" val="10040624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35E23-20B0-9D0D-DB8C-C9EB0076D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P.E Uniform</a:t>
            </a:r>
            <a:endParaRPr lang="en-GB" sz="3600" b="1" u="sng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D725E59-2562-9752-3524-E07566973EA6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3125037" y="1683944"/>
            <a:ext cx="5873263" cy="4726283"/>
          </a:xfrm>
        </p:spPr>
        <p:txBody>
          <a:bodyPr>
            <a:normAutofit fontScale="92500" lnSpcReduction="10000"/>
          </a:bodyPr>
          <a:lstStyle/>
          <a:p>
            <a:pPr marL="50800" indent="0">
              <a:buNone/>
            </a:pPr>
            <a:r>
              <a:rPr lang="en-GB" sz="16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P.E Kit</a:t>
            </a:r>
          </a:p>
          <a:p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Clothing worn on P.E days </a:t>
            </a:r>
            <a:r>
              <a:rPr lang="en-GB" sz="16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must</a:t>
            </a:r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correspond to your child’s team colour</a:t>
            </a:r>
          </a:p>
          <a:p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Black shorts or skorts</a:t>
            </a:r>
          </a:p>
          <a:p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Plimsolls or trainers</a:t>
            </a:r>
          </a:p>
          <a:p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Children should arrive to school in the correct uniform on their P.E days </a:t>
            </a:r>
          </a:p>
          <a:p>
            <a:endParaRPr lang="en-GB" sz="16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0800" indent="0">
              <a:buNone/>
            </a:pPr>
            <a:r>
              <a:rPr lang="en-GB" sz="16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Jewellery </a:t>
            </a:r>
          </a:p>
          <a:p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Simple stud earrings (not dangling or hoops for safety reasons)</a:t>
            </a:r>
          </a:p>
          <a:p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 chains or necklaces </a:t>
            </a:r>
          </a:p>
          <a:p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 watch may be worn (no internet or phone-based can be worn)</a:t>
            </a:r>
          </a:p>
          <a:p>
            <a:pPr marL="50800" indent="0">
              <a:buNone/>
            </a:pPr>
            <a:endParaRPr lang="en-GB" sz="16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0800" indent="0">
              <a:buNone/>
            </a:pPr>
            <a:r>
              <a:rPr lang="en-GB" sz="16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Hair and Make-up:</a:t>
            </a:r>
          </a:p>
          <a:p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 make-up or nail varnish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A6B8392-B440-F61E-02D6-11CC2876281E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5" name="Google Shape;94;p1">
              <a:extLst>
                <a:ext uri="{FF2B5EF4-FFF2-40B4-BE49-F238E27FC236}">
                  <a16:creationId xmlns:a16="http://schemas.microsoft.com/office/drawing/2014/main" id="{0572DFA9-99E9-21A1-38AC-D24F5E8EEA7A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Google Shape;106;p2" descr="Related image">
              <a:extLst>
                <a:ext uri="{FF2B5EF4-FFF2-40B4-BE49-F238E27FC236}">
                  <a16:creationId xmlns:a16="http://schemas.microsoft.com/office/drawing/2014/main" id="{AC604208-DA7C-48CB-3069-3A39D84F6E38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" name="Picture 2" descr="Image preview">
            <a:extLst>
              <a:ext uri="{FF2B5EF4-FFF2-40B4-BE49-F238E27FC236}">
                <a16:creationId xmlns:a16="http://schemas.microsoft.com/office/drawing/2014/main" id="{945870D7-6D29-4472-4BE7-02FF39469C7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700" y="1948709"/>
            <a:ext cx="2871456" cy="382894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20;p3">
            <a:extLst>
              <a:ext uri="{FF2B5EF4-FFF2-40B4-BE49-F238E27FC236}">
                <a16:creationId xmlns:a16="http://schemas.microsoft.com/office/drawing/2014/main" id="{52CCE30A-7098-D2EB-2CAA-597C0229EF5C}"/>
              </a:ext>
            </a:extLst>
          </p:cNvPr>
          <p:cNvSpPr/>
          <p:nvPr/>
        </p:nvSpPr>
        <p:spPr>
          <a:xfrm>
            <a:off x="457200" y="6558529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12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70882C-E270-D1DB-2829-E2D9B9D5B488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TS</a:t>
            </a:r>
          </a:p>
        </p:txBody>
      </p:sp>
    </p:spTree>
    <p:extLst>
      <p:ext uri="{BB962C8B-B14F-4D97-AF65-F5344CB8AC3E}">
        <p14:creationId xmlns:p14="http://schemas.microsoft.com/office/powerpoint/2010/main" val="6879178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How to support your child </a:t>
            </a:r>
            <a:br>
              <a:rPr lang="en-GB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</a:br>
            <a:r>
              <a:rPr lang="en-GB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Learning Times Tables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TT Rockstars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Reading at least 3 times a week, please make sure this is recorded in your child’s reading diary.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Each class will be sending home a weekly overview of that week’s learning for you to support your children at home 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18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sz="1800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1600200"/>
            <a:ext cx="1778110" cy="5988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5845438"/>
            <a:ext cx="1153631" cy="816615"/>
          </a:xfrm>
          <a:prstGeom prst="rect">
            <a:avLst/>
          </a:prstGeom>
        </p:spPr>
      </p:pic>
      <p:pic>
        <p:nvPicPr>
          <p:cNvPr id="6" name="Picture 5" descr="Related image">
            <a:extLst>
              <a:ext uri="{FF2B5EF4-FFF2-40B4-BE49-F238E27FC236}">
                <a16:creationId xmlns:a16="http://schemas.microsoft.com/office/drawing/2014/main" id="{A5E0196C-28A0-4BBD-B425-DE715868DCEA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533" y="357457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C28C62-956C-4CD4-BD53-4EA68AADA5DD}"/>
              </a:ext>
            </a:extLst>
          </p:cNvPr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539505" y="284789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C594786E-EA22-4571-9A35-2404DF607A50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5340" y="5793836"/>
            <a:ext cx="912955" cy="102977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698C6AB-6BA1-7118-4F82-A6C679BEAED1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CC</a:t>
            </a:r>
          </a:p>
        </p:txBody>
      </p:sp>
    </p:spTree>
    <p:extLst>
      <p:ext uri="{BB962C8B-B14F-4D97-AF65-F5344CB8AC3E}">
        <p14:creationId xmlns:p14="http://schemas.microsoft.com/office/powerpoint/2010/main" val="32333051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Information Booklets online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Include key objectives for reading, writing, maths and spellings for each year group.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Strategies and methods we use to teach addition, subtraction, multiplication and division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Behaviour system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E-safety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Curriculum and timetable details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19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sz="1900" dirty="0"/>
          </a:p>
          <a:p>
            <a:endParaRPr lang="en-GB" dirty="0"/>
          </a:p>
        </p:txBody>
      </p:sp>
      <p:pic>
        <p:nvPicPr>
          <p:cNvPr id="5" name="Picture 4" descr="Related image">
            <a:extLst>
              <a:ext uri="{FF2B5EF4-FFF2-40B4-BE49-F238E27FC236}">
                <a16:creationId xmlns:a16="http://schemas.microsoft.com/office/drawing/2014/main" id="{A5E0196C-28A0-4BBD-B425-DE715868DCEA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10465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C28C62-956C-4CD4-BD53-4EA68AADA5DD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923703" y="332656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9CE07F1C-4E0F-496D-83C3-CCA761B279A3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4561" y="5698048"/>
            <a:ext cx="912955" cy="102977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EA624BF-B24D-A106-4755-76ED9102E74D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HR</a:t>
            </a:r>
          </a:p>
        </p:txBody>
      </p:sp>
    </p:spTree>
    <p:extLst>
      <p:ext uri="{BB962C8B-B14F-4D97-AF65-F5344CB8AC3E}">
        <p14:creationId xmlns:p14="http://schemas.microsoft.com/office/powerpoint/2010/main" val="40222588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888A7-7170-46BF-BE37-19319E6E0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Inset Days</a:t>
            </a:r>
            <a:endParaRPr lang="en-GB" b="1" u="sng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F8EA3-7DEA-48A0-8DD8-3CA9822210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885" y="1648252"/>
            <a:ext cx="8229600" cy="4525963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 2</a:t>
            </a:r>
            <a:r>
              <a:rPr lang="en-US" baseline="30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nd</a:t>
            </a:r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September 2024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3</a:t>
            </a:r>
            <a:r>
              <a:rPr lang="en-US" baseline="30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rd</a:t>
            </a:r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September 2024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25</a:t>
            </a:r>
            <a:r>
              <a:rPr lang="en-US" baseline="30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</a:t>
            </a:r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October 2024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22nd July 2025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 more Inset day TBC</a:t>
            </a: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" name="Picture 3" descr="Related image">
            <a:extLst>
              <a:ext uri="{FF2B5EF4-FFF2-40B4-BE49-F238E27FC236}">
                <a16:creationId xmlns:a16="http://schemas.microsoft.com/office/drawing/2014/main" id="{6243458E-B8D3-46E9-B1B1-1891DB7F63B8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397826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EED194-E2A9-4C9A-9ED3-4FE4D05C506F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490705" y="170544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C0668748-738C-4713-BF6B-9CD95DE8A357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3845" y="5278948"/>
            <a:ext cx="912955" cy="102977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977D1BC-62C9-4AA2-BC3A-E7E58D1A91D1}"/>
              </a:ext>
            </a:extLst>
          </p:cNvPr>
          <p:cNvSpPr/>
          <p:nvPr/>
        </p:nvSpPr>
        <p:spPr>
          <a:xfrm>
            <a:off x="827584" y="5985559"/>
            <a:ext cx="71671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3DCFEB-25FE-908B-C05C-BB8573538246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HW</a:t>
            </a:r>
          </a:p>
        </p:txBody>
      </p:sp>
    </p:spTree>
    <p:extLst>
      <p:ext uri="{BB962C8B-B14F-4D97-AF65-F5344CB8AC3E}">
        <p14:creationId xmlns:p14="http://schemas.microsoft.com/office/powerpoint/2010/main" val="8270476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F2E7468F-374A-51AF-3E7B-FE28272FD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Reading Army</a:t>
            </a:r>
            <a:endParaRPr lang="en-GB" b="1" u="sng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AF326A-6E35-46A0-B025-6CFB2B6E54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part of our continued efforts to raise the standards of literacy in school and promote the love of reading, we need your help to grow our Reading Army in 2024-2025.</a:t>
            </a:r>
          </a:p>
          <a:p>
            <a:pPr marL="0" indent="0">
              <a:buNone/>
            </a:pPr>
            <a:endParaRPr lang="en-GB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Here at Steyning Primary we strongly believe in the importance of building a love of reading from a very early age.  The teaching of reading starts as soon as the children join us in Reception through high-quality phonics lessons and through the sharing of exciting texts.   </a:t>
            </a:r>
          </a:p>
          <a:p>
            <a:endParaRPr lang="en-GB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By the time the children leave us in Year 6, we would like every child to not only be confident and able readers, but to also have developed a love of reading that will last a lifetime!</a:t>
            </a:r>
          </a:p>
          <a:p>
            <a:endParaRPr lang="en-GB" dirty="0"/>
          </a:p>
        </p:txBody>
      </p:sp>
      <p:pic>
        <p:nvPicPr>
          <p:cNvPr id="4" name="Picture 3" descr="Related image">
            <a:extLst>
              <a:ext uri="{FF2B5EF4-FFF2-40B4-BE49-F238E27FC236}">
                <a16:creationId xmlns:a16="http://schemas.microsoft.com/office/drawing/2014/main" id="{45B15591-0D1C-4F31-9AEB-0FDDACB1F970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447" y="174895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895A43-FC64-4108-B624-4F0F064D1AC4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740352" y="174895"/>
            <a:ext cx="1196095" cy="14700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A51EA06-1188-44D8-9744-16EE239D1AB4}"/>
              </a:ext>
            </a:extLst>
          </p:cNvPr>
          <p:cNvSpPr/>
          <p:nvPr/>
        </p:nvSpPr>
        <p:spPr>
          <a:xfrm>
            <a:off x="341960" y="5629848"/>
            <a:ext cx="80032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dirty="0"/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79C7C0A-8B80-4186-9392-7F82FCBCCFA3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9202" y="5937581"/>
            <a:ext cx="802459" cy="91379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72AA13F-2B80-9F0E-4ED0-6D0CA9BBC59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68039" y="395938"/>
            <a:ext cx="1108395" cy="8128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7F5ADFE-9C4F-0F22-C07C-5684DDAA1824}"/>
              </a:ext>
            </a:extLst>
          </p:cNvPr>
          <p:cNvSpPr txBox="1"/>
          <p:nvPr/>
        </p:nvSpPr>
        <p:spPr>
          <a:xfrm>
            <a:off x="306506" y="4041946"/>
            <a:ext cx="882894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Aft>
                <a:spcPts val="1200"/>
              </a:spcAft>
            </a:pPr>
            <a:r>
              <a:rPr lang="en-GB" sz="1600" b="1" dirty="0">
                <a:solidFill>
                  <a:srgbClr val="002060"/>
                </a:solidFill>
                <a:effectLst/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Could you help?</a:t>
            </a:r>
          </a:p>
          <a:p>
            <a:pPr fontAlgn="base">
              <a:spcAft>
                <a:spcPts val="1200"/>
              </a:spcAft>
            </a:pPr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Are you able to offer anything from 1 hour a week to a couple of mornings / afternoons a week?</a:t>
            </a:r>
          </a:p>
          <a:p>
            <a:pPr fontAlgn="base">
              <a:spcAft>
                <a:spcPts val="1200"/>
              </a:spcAft>
            </a:pPr>
            <a:r>
              <a:rPr lang="en-GB" sz="1600" dirty="0">
                <a:solidFill>
                  <a:srgbClr val="002060"/>
                </a:solidFill>
                <a:effectLst/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If so, please take a</a:t>
            </a:r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n information leaflet and register your interest to join our ever-growing team. </a:t>
            </a:r>
            <a:r>
              <a:rPr lang="en-GB" sz="1600" dirty="0">
                <a:solidFill>
                  <a:srgbClr val="002060"/>
                </a:solidFill>
                <a:effectLst/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 </a:t>
            </a:r>
            <a:endParaRPr lang="en-GB" sz="16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4B71B6F-0947-A188-5A1C-34D99FB8D853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TS</a:t>
            </a:r>
          </a:p>
        </p:txBody>
      </p:sp>
    </p:spTree>
    <p:extLst>
      <p:ext uri="{BB962C8B-B14F-4D97-AF65-F5344CB8AC3E}">
        <p14:creationId xmlns:p14="http://schemas.microsoft.com/office/powerpoint/2010/main" val="16770489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F2E7468F-374A-51AF-3E7B-FE28272FD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Time to meet your child’s </a:t>
            </a:r>
            <a:br>
              <a:rPr lang="en-US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</a:br>
            <a:r>
              <a:rPr lang="en-US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class teacher</a:t>
            </a:r>
            <a:endParaRPr lang="en-GB" b="1" u="sng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AF326A-6E35-46A0-B025-6CFB2B6E54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52653"/>
            <a:ext cx="8229600" cy="45259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You will now have time to visit your child’s classroom and speak to your child’s new class teacher.</a:t>
            </a: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" name="Picture 3" descr="Related image">
            <a:extLst>
              <a:ext uri="{FF2B5EF4-FFF2-40B4-BE49-F238E27FC236}">
                <a16:creationId xmlns:a16="http://schemas.microsoft.com/office/drawing/2014/main" id="{45B15591-0D1C-4F31-9AEB-0FDDACB1F970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447" y="174895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895A43-FC64-4108-B624-4F0F064D1AC4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740352" y="174895"/>
            <a:ext cx="1196095" cy="14700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A51EA06-1188-44D8-9744-16EE239D1AB4}"/>
              </a:ext>
            </a:extLst>
          </p:cNvPr>
          <p:cNvSpPr/>
          <p:nvPr/>
        </p:nvSpPr>
        <p:spPr>
          <a:xfrm>
            <a:off x="341960" y="5629848"/>
            <a:ext cx="80032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dirty="0"/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79C7C0A-8B80-4186-9392-7F82FCBCCFA3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9202" y="5937581"/>
            <a:ext cx="802459" cy="91379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8DB92DB-F312-3156-8B84-88693A88A41F}"/>
              </a:ext>
            </a:extLst>
          </p:cNvPr>
          <p:cNvSpPr txBox="1"/>
          <p:nvPr/>
        </p:nvSpPr>
        <p:spPr>
          <a:xfrm>
            <a:off x="179512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CC</a:t>
            </a:r>
          </a:p>
        </p:txBody>
      </p:sp>
    </p:spTree>
    <p:extLst>
      <p:ext uri="{BB962C8B-B14F-4D97-AF65-F5344CB8AC3E}">
        <p14:creationId xmlns:p14="http://schemas.microsoft.com/office/powerpoint/2010/main" val="377112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9C3652BDAF124B885FF0D6E856BFA5" ma:contentTypeVersion="16" ma:contentTypeDescription="Create a new document." ma:contentTypeScope="" ma:versionID="e4f1ebf7c4e36c47ec34e754dcd9b5b9">
  <xsd:schema xmlns:xsd="http://www.w3.org/2001/XMLSchema" xmlns:xs="http://www.w3.org/2001/XMLSchema" xmlns:p="http://schemas.microsoft.com/office/2006/metadata/properties" xmlns:ns3="9ec43682-3bd9-42bf-90bd-a1d119ce6b88" xmlns:ns4="07f00a5a-5315-432f-888c-3af2fcae6a3f" targetNamespace="http://schemas.microsoft.com/office/2006/metadata/properties" ma:root="true" ma:fieldsID="0c4560a49e288713bdfa5ead1dc023d6" ns3:_="" ns4:_="">
    <xsd:import namespace="9ec43682-3bd9-42bf-90bd-a1d119ce6b88"/>
    <xsd:import namespace="07f00a5a-5315-432f-888c-3af2fcae6a3f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ServiceObjectDetectorVersions" minOccurs="0"/>
                <xsd:element ref="ns4:MediaServiceSearchProperties" minOccurs="0"/>
                <xsd:element ref="ns4:_activity" minOccurs="0"/>
                <xsd:element ref="ns4:MediaServiceSystem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c43682-3bd9-42bf-90bd-a1d119ce6b8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f00a5a-5315-432f-888c-3af2fcae6a3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8" nillable="true" ma:displayName="_activity" ma:hidden="true" ma:internalName="_activity">
      <xsd:simpleType>
        <xsd:restriction base="dms:Note"/>
      </xsd:simpleType>
    </xsd:element>
    <xsd:element name="MediaServiceSystemTags" ma:index="19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7f00a5a-5315-432f-888c-3af2fcae6a3f" xsi:nil="true"/>
  </documentManagement>
</p:properties>
</file>

<file path=customXml/itemProps1.xml><?xml version="1.0" encoding="utf-8"?>
<ds:datastoreItem xmlns:ds="http://schemas.openxmlformats.org/officeDocument/2006/customXml" ds:itemID="{48D42A97-F2C4-4541-96E4-31805DBFD4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ec43682-3bd9-42bf-90bd-a1d119ce6b88"/>
    <ds:schemaRef ds:uri="07f00a5a-5315-432f-888c-3af2fcae6a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8D4016A-8040-4741-A713-1EED18C8A44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A850BF8-DD2F-4927-AB13-5BF53AB51A6F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9ec43682-3bd9-42bf-90bd-a1d119ce6b88"/>
    <ds:schemaRef ds:uri="07f00a5a-5315-432f-888c-3af2fcae6a3f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1109</TotalTime>
  <Words>1382</Words>
  <Application>Microsoft Office PowerPoint</Application>
  <PresentationFormat>On-screen Show (4:3)</PresentationFormat>
  <Paragraphs>254</Paragraphs>
  <Slides>24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Aptos</vt:lpstr>
      <vt:lpstr>Arial</vt:lpstr>
      <vt:lpstr>Calibri</vt:lpstr>
      <vt:lpstr>Century Gothic</vt:lpstr>
      <vt:lpstr>Segoe UI</vt:lpstr>
      <vt:lpstr>Segoe UI Emoji</vt:lpstr>
      <vt:lpstr>Office Theme</vt:lpstr>
      <vt:lpstr>1_Office Theme</vt:lpstr>
      <vt:lpstr>Welcome to the Year 3, Year 4 and Year 5 Transition Meeting</vt:lpstr>
      <vt:lpstr>Aims of the Meeting</vt:lpstr>
      <vt:lpstr>KS2 Teachers and Teaching Assistants</vt:lpstr>
      <vt:lpstr>KS2 Teachers and Teaching Assistants</vt:lpstr>
      <vt:lpstr>KS2 Teachers and Teaching Assistants</vt:lpstr>
      <vt:lpstr>KS2 Teachers and Teaching Assistants</vt:lpstr>
      <vt:lpstr>KS2 Teachers and Teaching Assistants</vt:lpstr>
      <vt:lpstr>KS2 Teachers and Teaching Assistants</vt:lpstr>
      <vt:lpstr>Year 3 Topics</vt:lpstr>
      <vt:lpstr>Curriculum Enhancement in Year 3</vt:lpstr>
      <vt:lpstr>Year 4 Topics</vt:lpstr>
      <vt:lpstr>Curriculum Enhancement in Year 4</vt:lpstr>
      <vt:lpstr>Year 5 Topics</vt:lpstr>
      <vt:lpstr>Curriculum Enrichment in Year 5</vt:lpstr>
      <vt:lpstr>Specialist Teachers</vt:lpstr>
      <vt:lpstr>Forest Schools</vt:lpstr>
      <vt:lpstr>Everyday Routines</vt:lpstr>
      <vt:lpstr>Daily Uniform</vt:lpstr>
      <vt:lpstr>P.E Uniform</vt:lpstr>
      <vt:lpstr>How to support your child  at home</vt:lpstr>
      <vt:lpstr>Information Booklets online</vt:lpstr>
      <vt:lpstr>Inset Days</vt:lpstr>
      <vt:lpstr>Reading Army</vt:lpstr>
      <vt:lpstr>Time to meet your child’s  class teacher</vt:lpstr>
    </vt:vector>
  </TitlesOfParts>
  <Company>Steyning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Year 3 and Year 4 Transition Meeting</dc:title>
  <dc:creator>Cara Provost</dc:creator>
  <cp:lastModifiedBy>Katie Pendrey (Office)</cp:lastModifiedBy>
  <cp:revision>55</cp:revision>
  <dcterms:created xsi:type="dcterms:W3CDTF">2018-07-11T08:31:37Z</dcterms:created>
  <dcterms:modified xsi:type="dcterms:W3CDTF">2024-07-15T10:54:37Z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0x0101008A9C3652BDAF124B885FF0D6E856BFA5</vt:lpwstr>
  </property>
</Properties>
</file>