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59" r:id="rId3"/>
    <p:sldId id="260" r:id="rId4"/>
    <p:sldId id="264" r:id="rId5"/>
    <p:sldId id="262" r:id="rId6"/>
    <p:sldId id="257" r:id="rId7"/>
    <p:sldId id="268" r:id="rId8"/>
    <p:sldId id="265"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79BC2CB-FB98-40BD-8E12-CA55482FBB5C}" type="datetimeFigureOut">
              <a:rPr lang="en-GB" smtClean="0"/>
              <a:t>12/05/2021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2033374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9BC2CB-FB98-40BD-8E12-CA55482FBB5C}" type="datetimeFigureOut">
              <a:rPr lang="en-GB" smtClean="0"/>
              <a:t>12/05/2021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3175181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BC2CB-FB98-40BD-8E12-CA55482FBB5C}" type="datetimeFigureOut">
              <a:rPr lang="en-GB" smtClean="0"/>
              <a:t>12/05/2021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399886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79BC2CB-FB98-40BD-8E12-CA55482FBB5C}" type="datetimeFigureOut">
              <a:rPr lang="en-GB" smtClean="0"/>
              <a:t>12/05/2021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29055210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79BC2CB-FB98-40BD-8E12-CA55482FBB5C}" type="datetimeFigureOut">
              <a:rPr lang="en-GB" smtClean="0"/>
              <a:t>12/05/2021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4156988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79BC2CB-FB98-40BD-8E12-CA55482FBB5C}" type="datetimeFigureOut">
              <a:rPr lang="en-GB" smtClean="0"/>
              <a:t>12/05/2021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3316029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9BC2CB-FB98-40BD-8E12-CA55482FBB5C}" type="datetimeFigureOut">
              <a:rPr lang="en-GB" smtClean="0"/>
              <a:t>12/05/2021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4055148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9BC2CB-FB98-40BD-8E12-CA55482FBB5C}" type="datetimeFigureOut">
              <a:rPr lang="en-GB" smtClean="0"/>
              <a:t>12/05/2021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1647410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9BC2CB-FB98-40BD-8E12-CA55482FBB5C}" type="datetimeFigureOut">
              <a:rPr lang="en-GB" smtClean="0"/>
              <a:t>12/05/2021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1946572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9BC2CB-FB98-40BD-8E12-CA55482FBB5C}" type="datetimeFigureOut">
              <a:rPr lang="en-GB" smtClean="0"/>
              <a:t>12/05/2021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503504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9BC2CB-FB98-40BD-8E12-CA55482FBB5C}" type="datetimeFigureOut">
              <a:rPr lang="en-GB" smtClean="0"/>
              <a:t>12/05/2021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67E3A-52DF-4BD1-999F-B4FB1C891EC2}" type="slidenum">
              <a:rPr lang="en-GB" smtClean="0"/>
              <a:t>‹#›</a:t>
            </a:fld>
            <a:endParaRPr lang="en-GB"/>
          </a:p>
        </p:txBody>
      </p:sp>
    </p:spTree>
    <p:extLst>
      <p:ext uri="{BB962C8B-B14F-4D97-AF65-F5344CB8AC3E}">
        <p14:creationId xmlns:p14="http://schemas.microsoft.com/office/powerpoint/2010/main" val="4174104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9BC2CB-FB98-40BD-8E12-CA55482FBB5C}" type="datetimeFigureOut">
              <a:rPr lang="en-GB" smtClean="0"/>
              <a:t>12/05/2021</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C67E3A-52DF-4BD1-999F-B4FB1C891EC2}" type="slidenum">
              <a:rPr lang="en-GB" smtClean="0"/>
              <a:t>‹#›</a:t>
            </a:fld>
            <a:endParaRPr lang="en-GB"/>
          </a:p>
        </p:txBody>
      </p:sp>
    </p:spTree>
    <p:extLst>
      <p:ext uri="{BB962C8B-B14F-4D97-AF65-F5344CB8AC3E}">
        <p14:creationId xmlns:p14="http://schemas.microsoft.com/office/powerpoint/2010/main" val="162151166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1240972" y="2788149"/>
            <a:ext cx="9416360" cy="1269578"/>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STEYNING CHURCH OF ENGLAND PRIMARY SCHOOL</a:t>
            </a:r>
          </a:p>
          <a:p>
            <a:pPr hangingPunct="0">
              <a:spcBef>
                <a:spcPts val="1200"/>
              </a:spcBef>
              <a:spcAft>
                <a:spcPts val="300"/>
              </a:spcAft>
            </a:pPr>
            <a:r>
              <a:rPr lang="en-GB" sz="3200" dirty="0">
                <a:ea typeface="Calibri" panose="020F0502020204030204" pitchFamily="34" charset="0"/>
                <a:cs typeface="Open Sans Light"/>
              </a:rPr>
              <a:t>UPDATING OUR VISION AND VALUES </a:t>
            </a:r>
            <a:r>
              <a:rPr lang="en-GB" sz="1400" dirty="0">
                <a:solidFill>
                  <a:srgbClr val="000000"/>
                </a:solidFill>
                <a:ea typeface="Calibri" panose="020F0502020204030204" pitchFamily="34" charset="0"/>
                <a:cs typeface="Open Sans Light"/>
              </a:rPr>
              <a:t> </a:t>
            </a:r>
            <a:endParaRPr lang="en-GB" sz="1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834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731520" y="371520"/>
            <a:ext cx="9416360" cy="58477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UPDATING OUR SCHOOL’S VISION &amp; VALUES </a:t>
            </a:r>
            <a:r>
              <a:rPr lang="en-GB" sz="1400" dirty="0">
                <a:solidFill>
                  <a:srgbClr val="000000"/>
                </a:solidFill>
                <a:ea typeface="Calibri" panose="020F0502020204030204" pitchFamily="34" charset="0"/>
                <a:cs typeface="Open Sans Light"/>
              </a:rPr>
              <a:t> </a:t>
            </a:r>
            <a:endParaRPr lang="en-GB" sz="1400" dirty="0">
              <a:ea typeface="Calibri" panose="020F0502020204030204" pitchFamily="34" charset="0"/>
              <a:cs typeface="Times New Roman" panose="02020603050405020304" pitchFamily="18" charset="0"/>
            </a:endParaRPr>
          </a:p>
        </p:txBody>
      </p:sp>
      <p:sp>
        <p:nvSpPr>
          <p:cNvPr id="3" name="Rectangle 2"/>
          <p:cNvSpPr/>
          <p:nvPr/>
        </p:nvSpPr>
        <p:spPr>
          <a:xfrm>
            <a:off x="731520" y="1555291"/>
            <a:ext cx="10763795" cy="4401205"/>
          </a:xfrm>
          <a:prstGeom prst="rect">
            <a:avLst/>
          </a:prstGeom>
        </p:spPr>
        <p:txBody>
          <a:bodyPr wrap="square">
            <a:spAutoFit/>
          </a:bodyPr>
          <a:lstStyle/>
          <a:p>
            <a:r>
              <a:rPr lang="en-GB" sz="2000" dirty="0">
                <a:ea typeface="Calibri" panose="020F0502020204030204" pitchFamily="34" charset="0"/>
                <a:cs typeface="Open Sans Light"/>
              </a:rPr>
              <a:t>Having a vision for our school is incredibly important.  </a:t>
            </a:r>
          </a:p>
          <a:p>
            <a:endParaRPr lang="en-GB" sz="2000" dirty="0">
              <a:ea typeface="Calibri" panose="020F0502020204030204" pitchFamily="34" charset="0"/>
              <a:cs typeface="Open Sans Light"/>
            </a:endParaRPr>
          </a:p>
          <a:p>
            <a:r>
              <a:rPr lang="en-GB" sz="2000" dirty="0">
                <a:ea typeface="Calibri" panose="020F0502020204030204" pitchFamily="34" charset="0"/>
                <a:cs typeface="Open Sans Light"/>
              </a:rPr>
              <a:t>It sets out </a:t>
            </a:r>
            <a:r>
              <a:rPr lang="en-GB" sz="2000" dirty="0"/>
              <a:t>what we are trying to achieve so that everyone – our teaching staff, parents and wider community – can work together to help our children achieve their best. It is about looking forward and uniting our focus. </a:t>
            </a:r>
          </a:p>
          <a:p>
            <a:endParaRPr lang="en-GB" sz="2000" dirty="0"/>
          </a:p>
          <a:p>
            <a:r>
              <a:rPr lang="en-GB" sz="2000" dirty="0"/>
              <a:t>The values then underpin the vision.  They sum up what is important to our school, reflecting the unique qualities present in our school community.  They explain our ethos and indicate how people are expected to behave.</a:t>
            </a:r>
          </a:p>
          <a:p>
            <a:endParaRPr lang="en-GB" sz="2000" dirty="0"/>
          </a:p>
          <a:p>
            <a:r>
              <a:rPr lang="en-GB" sz="2000" dirty="0"/>
              <a:t>We have been working to refresh the vision and values of the school for several months. As part of this we have sought input from our staff, our governors, you our parents, and importantly, our children.  </a:t>
            </a:r>
          </a:p>
          <a:p>
            <a:endParaRPr lang="en-GB" sz="2000" dirty="0">
              <a:ea typeface="Calibri" panose="020F0502020204030204" pitchFamily="34" charset="0"/>
              <a:cs typeface="Open Sans Light"/>
            </a:endParaRPr>
          </a:p>
          <a:p>
            <a:r>
              <a:rPr lang="en-GB" sz="2000" dirty="0">
                <a:ea typeface="Calibri" panose="020F0502020204030204" pitchFamily="34" charset="0"/>
                <a:cs typeface="Open Sans Light"/>
              </a:rPr>
              <a:t>Here are the outcomes of that work.</a:t>
            </a:r>
          </a:p>
        </p:txBody>
      </p:sp>
    </p:spTree>
    <p:extLst>
      <p:ext uri="{BB962C8B-B14F-4D97-AF65-F5344CB8AC3E}">
        <p14:creationId xmlns:p14="http://schemas.microsoft.com/office/powerpoint/2010/main" val="653846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640080" y="384583"/>
            <a:ext cx="9416360" cy="79252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INTRODUCING OUR NEW VISION</a:t>
            </a:r>
            <a:endParaRPr lang="en-GB" sz="1100" dirty="0">
              <a:latin typeface="Times New Roman" panose="02020603050405020304" pitchFamily="18" charset="0"/>
              <a:ea typeface="Times New Roman" panose="02020603050405020304" pitchFamily="18" charset="0"/>
            </a:endParaRPr>
          </a:p>
          <a:p>
            <a:pPr hangingPunct="0"/>
            <a:r>
              <a:rPr lang="en-GB" sz="1100" dirty="0">
                <a:latin typeface="Times New Roman" panose="02020603050405020304" pitchFamily="18" charset="0"/>
                <a:ea typeface="Times New Roman" panose="02020603050405020304" pitchFamily="18" charset="0"/>
              </a:rPr>
              <a:t> </a:t>
            </a:r>
          </a:p>
        </p:txBody>
      </p:sp>
      <p:sp>
        <p:nvSpPr>
          <p:cNvPr id="3" name="Rectangle 2"/>
          <p:cNvSpPr/>
          <p:nvPr/>
        </p:nvSpPr>
        <p:spPr>
          <a:xfrm>
            <a:off x="834063" y="1692367"/>
            <a:ext cx="9222377" cy="1969770"/>
          </a:xfrm>
          <a:prstGeom prst="rect">
            <a:avLst/>
          </a:prstGeom>
        </p:spPr>
        <p:txBody>
          <a:bodyPr wrap="square">
            <a:spAutoFit/>
          </a:bodyPr>
          <a:lstStyle/>
          <a:p>
            <a:pPr hangingPunct="0"/>
            <a:r>
              <a:rPr lang="en-US" sz="2000" dirty="0">
                <a:ea typeface="Calibri" panose="020F0502020204030204" pitchFamily="34" charset="0"/>
                <a:cs typeface="Open Sans Light"/>
              </a:rPr>
              <a:t>At </a:t>
            </a:r>
            <a:r>
              <a:rPr lang="en-US" sz="2000" dirty="0" err="1">
                <a:ea typeface="Calibri" panose="020F0502020204030204" pitchFamily="34" charset="0"/>
                <a:cs typeface="Open Sans Light"/>
              </a:rPr>
              <a:t>Steyning</a:t>
            </a:r>
            <a:r>
              <a:rPr lang="en-US" sz="2000" dirty="0">
                <a:ea typeface="Calibri" panose="020F0502020204030204" pitchFamily="34" charset="0"/>
                <a:cs typeface="Open Sans Light"/>
              </a:rPr>
              <a:t> C of E Primary School we:</a:t>
            </a:r>
          </a:p>
          <a:p>
            <a:pPr hangingPunct="0"/>
            <a:endParaRPr lang="en-GB" dirty="0">
              <a:ea typeface="Calibri" panose="020F0502020204030204" pitchFamily="34" charset="0"/>
              <a:cs typeface="Open Sans Light"/>
            </a:endParaRPr>
          </a:p>
          <a:p>
            <a:pPr hangingPunct="0"/>
            <a:r>
              <a:rPr lang="en-GB" sz="2800" b="1" i="1" dirty="0">
                <a:ea typeface="Times New Roman" panose="02020603050405020304" pitchFamily="18" charset="0"/>
              </a:rPr>
              <a:t>“Do everything in love…</a:t>
            </a:r>
          </a:p>
          <a:p>
            <a:pPr hangingPunct="0"/>
            <a:endParaRPr lang="en-GB" sz="2800" b="1" i="1" dirty="0">
              <a:ea typeface="Times New Roman" panose="02020603050405020304" pitchFamily="18" charset="0"/>
            </a:endParaRPr>
          </a:p>
          <a:p>
            <a:pPr hangingPunct="0"/>
            <a:r>
              <a:rPr lang="en-GB" sz="2800" b="1" i="1" dirty="0">
                <a:ea typeface="Times New Roman" panose="02020603050405020304" pitchFamily="18" charset="0"/>
              </a:rPr>
              <a:t>…we do our best in all we do and all we say, with God’s help”</a:t>
            </a:r>
          </a:p>
        </p:txBody>
      </p:sp>
      <p:sp>
        <p:nvSpPr>
          <p:cNvPr id="4" name="TextBox 3">
            <a:extLst>
              <a:ext uri="{FF2B5EF4-FFF2-40B4-BE49-F238E27FC236}">
                <a16:creationId xmlns:a16="http://schemas.microsoft.com/office/drawing/2014/main" id="{D60BB70D-2824-4008-A618-9CDC50EF4B73}"/>
              </a:ext>
            </a:extLst>
          </p:cNvPr>
          <p:cNvSpPr txBox="1"/>
          <p:nvPr/>
        </p:nvSpPr>
        <p:spPr>
          <a:xfrm>
            <a:off x="8134872" y="4050436"/>
            <a:ext cx="2930917" cy="369332"/>
          </a:xfrm>
          <a:prstGeom prst="rect">
            <a:avLst/>
          </a:prstGeom>
          <a:noFill/>
        </p:spPr>
        <p:txBody>
          <a:bodyPr wrap="square" rtlCol="0">
            <a:spAutoFit/>
          </a:bodyPr>
          <a:lstStyle/>
          <a:p>
            <a:r>
              <a:rPr lang="en-GB" dirty="0"/>
              <a:t>Based on 1Corinthians 16: 14</a:t>
            </a:r>
          </a:p>
        </p:txBody>
      </p:sp>
    </p:spTree>
    <p:extLst>
      <p:ext uri="{BB962C8B-B14F-4D97-AF65-F5344CB8AC3E}">
        <p14:creationId xmlns:p14="http://schemas.microsoft.com/office/powerpoint/2010/main" val="1967983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640080" y="384583"/>
            <a:ext cx="9416360" cy="58477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THE VISION PLAYS OUT ACROSS FOUR PILLARS </a:t>
            </a:r>
            <a:r>
              <a:rPr lang="en-GB" sz="1100" dirty="0">
                <a:latin typeface="Times New Roman" panose="02020603050405020304" pitchFamily="18" charset="0"/>
                <a:ea typeface="Times New Roman" panose="02020603050405020304" pitchFamily="18" charset="0"/>
              </a:rPr>
              <a:t> </a:t>
            </a:r>
          </a:p>
        </p:txBody>
      </p:sp>
      <p:sp>
        <p:nvSpPr>
          <p:cNvPr id="4" name="Rectangle 3"/>
          <p:cNvSpPr/>
          <p:nvPr/>
        </p:nvSpPr>
        <p:spPr>
          <a:xfrm>
            <a:off x="834063" y="1754329"/>
            <a:ext cx="9222377" cy="2862322"/>
          </a:xfrm>
          <a:prstGeom prst="rect">
            <a:avLst/>
          </a:prstGeom>
        </p:spPr>
        <p:txBody>
          <a:bodyPr wrap="square">
            <a:spAutoFit/>
          </a:bodyPr>
          <a:lstStyle/>
          <a:p>
            <a:r>
              <a:rPr lang="en-GB" sz="2000" dirty="0">
                <a:ea typeface="Calibri" panose="020F0502020204030204" pitchFamily="34" charset="0"/>
                <a:cs typeface="Open Sans Light"/>
              </a:rPr>
              <a:t>We seek to encourage:</a:t>
            </a:r>
          </a:p>
          <a:p>
            <a:endParaRPr lang="en-GB" sz="2000" dirty="0">
              <a:ea typeface="Calibri" panose="020F0502020204030204" pitchFamily="34" charset="0"/>
              <a:cs typeface="Open Sans Light"/>
            </a:endParaRPr>
          </a:p>
          <a:p>
            <a:pPr marL="342900" indent="-342900">
              <a:buFont typeface="Symbol" panose="05050102010706020507" pitchFamily="18" charset="2"/>
              <a:buChar char=""/>
            </a:pPr>
            <a:r>
              <a:rPr lang="en-GB" sz="2000" dirty="0">
                <a:ea typeface="Calibri" panose="020F0502020204030204" pitchFamily="34" charset="0"/>
                <a:cs typeface="Open Sans Light"/>
              </a:rPr>
              <a:t>A love of learning  </a:t>
            </a:r>
          </a:p>
          <a:p>
            <a:pPr marL="342900" indent="-342900">
              <a:buFont typeface="Symbol" panose="05050102010706020507" pitchFamily="18" charset="2"/>
              <a:buChar char=""/>
            </a:pPr>
            <a:endParaRPr lang="en-GB" sz="2000" dirty="0">
              <a:ea typeface="Calibri" panose="020F0502020204030204" pitchFamily="34" charset="0"/>
              <a:cs typeface="Open Sans Light"/>
            </a:endParaRPr>
          </a:p>
          <a:p>
            <a:pPr marL="342900" indent="-342900">
              <a:buFont typeface="Symbol" panose="05050102010706020507" pitchFamily="18" charset="2"/>
              <a:buChar char=""/>
            </a:pPr>
            <a:r>
              <a:rPr lang="en-GB" sz="2000" dirty="0">
                <a:ea typeface="Calibri" panose="020F0502020204030204" pitchFamily="34" charset="0"/>
                <a:cs typeface="Open Sans Light"/>
              </a:rPr>
              <a:t>A love for oneself</a:t>
            </a:r>
          </a:p>
          <a:p>
            <a:pPr marL="342900" indent="-342900">
              <a:buFont typeface="Symbol" panose="05050102010706020507" pitchFamily="18" charset="2"/>
              <a:buChar char=""/>
            </a:pPr>
            <a:endParaRPr lang="en-GB" sz="2000" dirty="0">
              <a:ea typeface="Calibri" panose="020F0502020204030204" pitchFamily="34" charset="0"/>
              <a:cs typeface="Open Sans Light"/>
            </a:endParaRPr>
          </a:p>
          <a:p>
            <a:pPr marL="342900" indent="-342900">
              <a:buFont typeface="Symbol" panose="05050102010706020507" pitchFamily="18" charset="2"/>
              <a:buChar char=""/>
            </a:pPr>
            <a:r>
              <a:rPr lang="en-GB" sz="2000" dirty="0">
                <a:ea typeface="Calibri" panose="020F0502020204030204" pitchFamily="34" charset="0"/>
                <a:cs typeface="Open Sans Light"/>
              </a:rPr>
              <a:t>A love for each other</a:t>
            </a:r>
          </a:p>
          <a:p>
            <a:pPr marL="342900" indent="-342900">
              <a:buFont typeface="Symbol" panose="05050102010706020507" pitchFamily="18" charset="2"/>
              <a:buChar char=""/>
            </a:pPr>
            <a:endParaRPr lang="en-GB" sz="2000" dirty="0">
              <a:ea typeface="Calibri" panose="020F0502020204030204" pitchFamily="34" charset="0"/>
              <a:cs typeface="Open Sans Light"/>
            </a:endParaRPr>
          </a:p>
          <a:p>
            <a:pPr marL="342900" indent="-342900">
              <a:buFont typeface="Symbol" panose="05050102010706020507" pitchFamily="18" charset="2"/>
              <a:buChar char=""/>
            </a:pPr>
            <a:r>
              <a:rPr lang="en-GB" sz="2000" dirty="0">
                <a:ea typeface="Calibri" panose="020F0502020204030204" pitchFamily="34" charset="0"/>
                <a:cs typeface="Open Sans Light"/>
              </a:rPr>
              <a:t>A love for the world around us</a:t>
            </a:r>
          </a:p>
        </p:txBody>
      </p:sp>
    </p:spTree>
    <p:extLst>
      <p:ext uri="{BB962C8B-B14F-4D97-AF65-F5344CB8AC3E}">
        <p14:creationId xmlns:p14="http://schemas.microsoft.com/office/powerpoint/2010/main" val="425327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798037" y="335667"/>
            <a:ext cx="9416360" cy="79252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THE VALUES UNDERPINNING THE VISION</a:t>
            </a:r>
            <a:endParaRPr lang="en-GB" sz="1100" dirty="0">
              <a:latin typeface="Times New Roman" panose="02020603050405020304" pitchFamily="18" charset="0"/>
              <a:ea typeface="Times New Roman" panose="02020603050405020304" pitchFamily="18" charset="0"/>
            </a:endParaRPr>
          </a:p>
          <a:p>
            <a:pPr hangingPunct="0"/>
            <a:r>
              <a:rPr lang="en-GB" sz="1100" dirty="0">
                <a:latin typeface="Times New Roman" panose="02020603050405020304" pitchFamily="18" charset="0"/>
                <a:ea typeface="Times New Roman" panose="02020603050405020304" pitchFamily="18" charset="0"/>
              </a:rPr>
              <a:t> </a:t>
            </a:r>
          </a:p>
        </p:txBody>
      </p:sp>
      <p:pic>
        <p:nvPicPr>
          <p:cNvPr id="4" name="Picture 3">
            <a:extLst>
              <a:ext uri="{FF2B5EF4-FFF2-40B4-BE49-F238E27FC236}">
                <a16:creationId xmlns:a16="http://schemas.microsoft.com/office/drawing/2014/main" id="{0C471BC5-E005-4455-BEA7-2EF714F86A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4800" y="1128192"/>
            <a:ext cx="4286156" cy="5572790"/>
          </a:xfrm>
          <a:prstGeom prst="rect">
            <a:avLst/>
          </a:prstGeom>
        </p:spPr>
      </p:pic>
    </p:spTree>
    <p:extLst>
      <p:ext uri="{BB962C8B-B14F-4D97-AF65-F5344CB8AC3E}">
        <p14:creationId xmlns:p14="http://schemas.microsoft.com/office/powerpoint/2010/main" val="2411550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4BE157-E3B7-46A8-BCAE-963563490AF2}"/>
              </a:ext>
            </a:extLst>
          </p:cNvPr>
          <p:cNvSpPr>
            <a:spLocks noGrp="1"/>
          </p:cNvSpPr>
          <p:nvPr>
            <p:ph idx="1"/>
          </p:nvPr>
        </p:nvSpPr>
        <p:spPr/>
        <p:txBody>
          <a:bodyPr/>
          <a:lstStyle/>
          <a:p>
            <a:pPr marL="0" indent="0">
              <a:buNone/>
            </a:pPr>
            <a:r>
              <a:rPr lang="en-GB" dirty="0">
                <a:solidFill>
                  <a:schemeClr val="accent1"/>
                </a:solidFill>
              </a:rPr>
              <a:t>Loving: </a:t>
            </a:r>
          </a:p>
          <a:p>
            <a:pPr marL="0" indent="0">
              <a:buNone/>
            </a:pPr>
            <a:r>
              <a:rPr lang="en-GB" dirty="0">
                <a:solidFill>
                  <a:schemeClr val="accent1"/>
                </a:solidFill>
              </a:rPr>
              <a:t>Happy </a:t>
            </a:r>
          </a:p>
          <a:p>
            <a:pPr marL="0" indent="0">
              <a:buNone/>
            </a:pPr>
            <a:r>
              <a:rPr lang="en-GB" dirty="0">
                <a:solidFill>
                  <a:schemeClr val="accent1"/>
                </a:solidFill>
              </a:rPr>
              <a:t>Respectful </a:t>
            </a:r>
          </a:p>
          <a:p>
            <a:pPr marL="0" indent="0">
              <a:buNone/>
            </a:pPr>
            <a:r>
              <a:rPr lang="en-GB" dirty="0">
                <a:solidFill>
                  <a:schemeClr val="accent1"/>
                </a:solidFill>
              </a:rPr>
              <a:t>Curious </a:t>
            </a:r>
          </a:p>
          <a:p>
            <a:pPr marL="0" indent="0">
              <a:buNone/>
            </a:pPr>
            <a:r>
              <a:rPr lang="en-GB" dirty="0">
                <a:solidFill>
                  <a:schemeClr val="accent1"/>
                </a:solidFill>
              </a:rPr>
              <a:t>Brave </a:t>
            </a:r>
          </a:p>
          <a:p>
            <a:pPr marL="0" indent="0">
              <a:buNone/>
            </a:pPr>
            <a:r>
              <a:rPr lang="en-GB" dirty="0">
                <a:solidFill>
                  <a:schemeClr val="accent1"/>
                </a:solidFill>
              </a:rPr>
              <a:t>Collaborative</a:t>
            </a:r>
          </a:p>
        </p:txBody>
      </p:sp>
      <p:sp>
        <p:nvSpPr>
          <p:cNvPr id="4" name="TextBox 3">
            <a:extLst>
              <a:ext uri="{FF2B5EF4-FFF2-40B4-BE49-F238E27FC236}">
                <a16:creationId xmlns:a16="http://schemas.microsoft.com/office/drawing/2014/main" id="{87B292C6-AAA0-4EF6-B941-C64B3029FDCD}"/>
              </a:ext>
            </a:extLst>
          </p:cNvPr>
          <p:cNvSpPr txBox="1"/>
          <p:nvPr/>
        </p:nvSpPr>
        <p:spPr>
          <a:xfrm>
            <a:off x="3252654" y="1787175"/>
            <a:ext cx="7863840"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Kind and caring, able to share and forgive</a:t>
            </a:r>
          </a:p>
        </p:txBody>
      </p:sp>
      <p:sp>
        <p:nvSpPr>
          <p:cNvPr id="5" name="TextBox 4">
            <a:extLst>
              <a:ext uri="{FF2B5EF4-FFF2-40B4-BE49-F238E27FC236}">
                <a16:creationId xmlns:a16="http://schemas.microsoft.com/office/drawing/2014/main" id="{9CEA1E2F-2E92-4C22-BC6F-BBD812CAE104}"/>
              </a:ext>
            </a:extLst>
          </p:cNvPr>
          <p:cNvSpPr txBox="1"/>
          <p:nvPr/>
        </p:nvSpPr>
        <p:spPr>
          <a:xfrm>
            <a:off x="3252654" y="2365195"/>
            <a:ext cx="7863840"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Have self-belief and feel valued, safe and secure at school</a:t>
            </a:r>
          </a:p>
        </p:txBody>
      </p:sp>
      <p:sp>
        <p:nvSpPr>
          <p:cNvPr id="6" name="TextBox 5">
            <a:extLst>
              <a:ext uri="{FF2B5EF4-FFF2-40B4-BE49-F238E27FC236}">
                <a16:creationId xmlns:a16="http://schemas.microsoft.com/office/drawing/2014/main" id="{7F812C01-40A1-41EE-95A6-E52E8279F606}"/>
              </a:ext>
            </a:extLst>
          </p:cNvPr>
          <p:cNvSpPr txBox="1"/>
          <p:nvPr/>
        </p:nvSpPr>
        <p:spPr>
          <a:xfrm>
            <a:off x="3246168" y="2958270"/>
            <a:ext cx="7870875"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Are polite, understanding of others and considerate of their feelings </a:t>
            </a:r>
          </a:p>
        </p:txBody>
      </p:sp>
      <p:sp>
        <p:nvSpPr>
          <p:cNvPr id="7" name="TextBox 6">
            <a:extLst>
              <a:ext uri="{FF2B5EF4-FFF2-40B4-BE49-F238E27FC236}">
                <a16:creationId xmlns:a16="http://schemas.microsoft.com/office/drawing/2014/main" id="{7D0E497C-8DB0-4EBD-8A83-0AA506B6DF08}"/>
              </a:ext>
            </a:extLst>
          </p:cNvPr>
          <p:cNvSpPr txBox="1"/>
          <p:nvPr/>
        </p:nvSpPr>
        <p:spPr>
          <a:xfrm>
            <a:off x="3252654" y="3510164"/>
            <a:ext cx="7863840"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Are inquisitive, creative and eager to learn</a:t>
            </a:r>
          </a:p>
        </p:txBody>
      </p:sp>
      <p:sp>
        <p:nvSpPr>
          <p:cNvPr id="8" name="TextBox 7">
            <a:extLst>
              <a:ext uri="{FF2B5EF4-FFF2-40B4-BE49-F238E27FC236}">
                <a16:creationId xmlns:a16="http://schemas.microsoft.com/office/drawing/2014/main" id="{A36B6CDF-B81E-4DA4-A406-EF0FF9C79F1E}"/>
              </a:ext>
            </a:extLst>
          </p:cNvPr>
          <p:cNvSpPr txBox="1"/>
          <p:nvPr/>
        </p:nvSpPr>
        <p:spPr>
          <a:xfrm>
            <a:off x="3252654" y="4113480"/>
            <a:ext cx="7863840"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Are determined, </a:t>
            </a:r>
            <a:r>
              <a:rPr lang="en-GB" dirty="0">
                <a:solidFill>
                  <a:srgbClr val="073E87"/>
                </a:solidFill>
              </a:rPr>
              <a:t>perseverant and </a:t>
            </a:r>
            <a:r>
              <a:rPr lang="en-GB" dirty="0">
                <a:solidFill>
                  <a:srgbClr val="073E87"/>
                </a:solidFill>
                <a:latin typeface="Calibri"/>
              </a:rPr>
              <a:t>resilient, always striving to do their best </a:t>
            </a:r>
          </a:p>
        </p:txBody>
      </p:sp>
      <p:sp>
        <p:nvSpPr>
          <p:cNvPr id="9" name="TextBox 8">
            <a:extLst>
              <a:ext uri="{FF2B5EF4-FFF2-40B4-BE49-F238E27FC236}">
                <a16:creationId xmlns:a16="http://schemas.microsoft.com/office/drawing/2014/main" id="{5A7E19E0-797A-4F0E-8AED-625F63CA1EEF}"/>
              </a:ext>
            </a:extLst>
          </p:cNvPr>
          <p:cNvSpPr txBox="1"/>
          <p:nvPr/>
        </p:nvSpPr>
        <p:spPr>
          <a:xfrm>
            <a:off x="3245619" y="4678438"/>
            <a:ext cx="7870875" cy="369332"/>
          </a:xfrm>
          <a:prstGeom prst="rect">
            <a:avLst/>
          </a:prstGeom>
          <a:solidFill>
            <a:schemeClr val="tx2"/>
          </a:solidFill>
          <a:ln>
            <a:solidFill>
              <a:schemeClr val="accent5"/>
            </a:solidFill>
          </a:ln>
        </p:spPr>
        <p:txBody>
          <a:bodyPr wrap="square" rtlCol="0">
            <a:spAutoFit/>
          </a:bodyPr>
          <a:lstStyle/>
          <a:p>
            <a:r>
              <a:rPr lang="en-GB" dirty="0">
                <a:solidFill>
                  <a:srgbClr val="073E87"/>
                </a:solidFill>
                <a:latin typeface="Calibri"/>
              </a:rPr>
              <a:t>Are encouraging, work well with others and are community-minded </a:t>
            </a:r>
          </a:p>
        </p:txBody>
      </p:sp>
      <p:sp>
        <p:nvSpPr>
          <p:cNvPr id="11" name="Rectangle 10">
            <a:extLst>
              <a:ext uri="{FF2B5EF4-FFF2-40B4-BE49-F238E27FC236}">
                <a16:creationId xmlns:a16="http://schemas.microsoft.com/office/drawing/2014/main" id="{22D42F6B-9653-42E8-8F65-133B957DAE18}"/>
              </a:ext>
            </a:extLst>
          </p:cNvPr>
          <p:cNvSpPr/>
          <p:nvPr/>
        </p:nvSpPr>
        <p:spPr>
          <a:xfrm>
            <a:off x="798037" y="335667"/>
            <a:ext cx="9416360" cy="792525"/>
          </a:xfrm>
          <a:prstGeom prst="rect">
            <a:avLst/>
          </a:prstGeom>
        </p:spPr>
        <p:txBody>
          <a:bodyPr wrap="square">
            <a:spAutoFit/>
          </a:bodyPr>
          <a:lstStyle/>
          <a:p>
            <a:pPr hangingPunct="0">
              <a:spcBef>
                <a:spcPts val="1200"/>
              </a:spcBef>
              <a:spcAft>
                <a:spcPts val="300"/>
              </a:spcAft>
            </a:pPr>
            <a:r>
              <a:rPr lang="en-GB" sz="3200" b="1" dirty="0">
                <a:ea typeface="Times New Roman" panose="02020603050405020304" pitchFamily="18" charset="0"/>
              </a:rPr>
              <a:t>SO, OUR CHILDREN ARE…</a:t>
            </a:r>
            <a:endParaRPr lang="en-GB" sz="1100" dirty="0">
              <a:latin typeface="Times New Roman" panose="02020603050405020304" pitchFamily="18" charset="0"/>
              <a:ea typeface="Times New Roman" panose="02020603050405020304" pitchFamily="18" charset="0"/>
            </a:endParaRPr>
          </a:p>
          <a:p>
            <a:pPr hangingPunct="0"/>
            <a:r>
              <a:rPr lang="en-GB" sz="1100" dirty="0">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2606489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22D42F6B-9653-42E8-8F65-133B957DAE18}"/>
              </a:ext>
            </a:extLst>
          </p:cNvPr>
          <p:cNvSpPr/>
          <p:nvPr/>
        </p:nvSpPr>
        <p:spPr>
          <a:xfrm>
            <a:off x="731520" y="371520"/>
            <a:ext cx="7419703" cy="584775"/>
          </a:xfrm>
          <a:prstGeom prst="rect">
            <a:avLst/>
          </a:prstGeom>
        </p:spPr>
        <p:txBody>
          <a:bodyPr wrap="square">
            <a:spAutoFit/>
          </a:bodyPr>
          <a:lstStyle/>
          <a:p>
            <a:pPr hangingPunct="0">
              <a:spcBef>
                <a:spcPts val="1200"/>
              </a:spcBef>
              <a:spcAft>
                <a:spcPts val="300"/>
              </a:spcAft>
            </a:pPr>
            <a:r>
              <a:rPr lang="en-GB" sz="3200" b="1" dirty="0">
                <a:ea typeface="Calibri" panose="020F0502020204030204" pitchFamily="34" charset="0"/>
              </a:rPr>
              <a:t>HOW IT ALL KNITS TOGETHER</a:t>
            </a:r>
            <a:endParaRPr lang="en-GB" sz="1400" dirty="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944B32F-98F2-4D95-8753-866479FC59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39490" y="1015198"/>
            <a:ext cx="4493829" cy="5842802"/>
          </a:xfrm>
          <a:prstGeom prst="rect">
            <a:avLst/>
          </a:prstGeom>
        </p:spPr>
      </p:pic>
    </p:spTree>
    <p:extLst>
      <p:ext uri="{BB962C8B-B14F-4D97-AF65-F5344CB8AC3E}">
        <p14:creationId xmlns:p14="http://schemas.microsoft.com/office/powerpoint/2010/main" val="1616571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731520" y="371520"/>
            <a:ext cx="7419703" cy="1077218"/>
          </a:xfrm>
          <a:prstGeom prst="rect">
            <a:avLst/>
          </a:prstGeom>
        </p:spPr>
        <p:txBody>
          <a:bodyPr wrap="square">
            <a:spAutoFit/>
          </a:bodyPr>
          <a:lstStyle/>
          <a:p>
            <a:pPr hangingPunct="0">
              <a:spcBef>
                <a:spcPts val="1200"/>
              </a:spcBef>
              <a:spcAft>
                <a:spcPts val="300"/>
              </a:spcAft>
            </a:pPr>
            <a:r>
              <a:rPr lang="en-GB" sz="3200" b="1" dirty="0">
                <a:ea typeface="Calibri" panose="020F0502020204030204" pitchFamily="34" charset="0"/>
              </a:rPr>
              <a:t>THE FEEDBACK THEMES THE VISION &amp; VALUES SOUGHT TO REFLECT</a:t>
            </a:r>
            <a:r>
              <a:rPr lang="en-GB" sz="1400" dirty="0">
                <a:solidFill>
                  <a:srgbClr val="000000"/>
                </a:solidFill>
                <a:ea typeface="Calibri" panose="020F0502020204030204" pitchFamily="34" charset="0"/>
                <a:cs typeface="Open Sans Light"/>
              </a:rPr>
              <a:t> </a:t>
            </a:r>
            <a:endParaRPr lang="en-GB" sz="1400" dirty="0">
              <a:ea typeface="Calibri" panose="020F0502020204030204" pitchFamily="34" charset="0"/>
              <a:cs typeface="Times New Roman" panose="02020603050405020304" pitchFamily="18" charset="0"/>
            </a:endParaRPr>
          </a:p>
        </p:txBody>
      </p:sp>
      <p:sp>
        <p:nvSpPr>
          <p:cNvPr id="3" name="Rectangle 2"/>
          <p:cNvSpPr/>
          <p:nvPr/>
        </p:nvSpPr>
        <p:spPr>
          <a:xfrm>
            <a:off x="849086" y="1907990"/>
            <a:ext cx="10842171" cy="3477875"/>
          </a:xfrm>
          <a:prstGeom prst="rect">
            <a:avLst/>
          </a:prstGeom>
        </p:spPr>
        <p:txBody>
          <a:bodyPr wrap="square">
            <a:spAutoFit/>
          </a:bodyPr>
          <a:lstStyle/>
          <a:p>
            <a:pPr marL="342900" indent="-342900" hangingPunct="0">
              <a:buFontTx/>
              <a:buChar char="-"/>
            </a:pPr>
            <a:r>
              <a:rPr lang="en-GB" sz="2000" dirty="0">
                <a:ea typeface="Calibri" panose="020F0502020204030204" pitchFamily="34" charset="0"/>
                <a:cs typeface="Open Sans Light"/>
              </a:rPr>
              <a:t>An inclusive Church school environment in which our children feel valued, safe and supported</a:t>
            </a:r>
          </a:p>
          <a:p>
            <a:pPr marL="342900" indent="-342900" hangingPunct="0">
              <a:buFontTx/>
              <a:buChar char="-"/>
            </a:pPr>
            <a:endParaRPr lang="en-GB" sz="2000" dirty="0">
              <a:ea typeface="Calibri" panose="020F0502020204030204" pitchFamily="34" charset="0"/>
              <a:cs typeface="Open Sans Light"/>
            </a:endParaRPr>
          </a:p>
          <a:p>
            <a:pPr marL="342900" indent="-342900" hangingPunct="0">
              <a:buFontTx/>
              <a:buChar char="-"/>
            </a:pPr>
            <a:r>
              <a:rPr lang="en-GB" sz="2000" dirty="0">
                <a:ea typeface="Calibri" panose="020F0502020204030204" pitchFamily="34" charset="0"/>
                <a:cs typeface="Open Sans Light"/>
              </a:rPr>
              <a:t>For our children to feel empowered to achieve their best with barriers to success actively addressed</a:t>
            </a:r>
          </a:p>
          <a:p>
            <a:pPr marL="342900" indent="-342900" hangingPunct="0">
              <a:buFontTx/>
              <a:buChar char="-"/>
            </a:pPr>
            <a:endParaRPr lang="en-GB" sz="2000" dirty="0">
              <a:ea typeface="Calibri" panose="020F0502020204030204" pitchFamily="34" charset="0"/>
              <a:cs typeface="Open Sans Light"/>
            </a:endParaRPr>
          </a:p>
          <a:p>
            <a:pPr marL="342900" indent="-342900" hangingPunct="0">
              <a:buFontTx/>
              <a:buChar char="-"/>
            </a:pPr>
            <a:r>
              <a:rPr lang="en-GB" sz="2000" dirty="0">
                <a:ea typeface="Calibri" panose="020F0502020204030204" pitchFamily="34" charset="0"/>
                <a:cs typeface="Open Sans Light"/>
              </a:rPr>
              <a:t>To provide a culture of mutual respect and acceptance where children can be themselves without fear of judgement </a:t>
            </a:r>
          </a:p>
          <a:p>
            <a:pPr marL="342900" indent="-342900" hangingPunct="0">
              <a:buFontTx/>
              <a:buChar char="-"/>
            </a:pPr>
            <a:endParaRPr lang="en-GB" sz="2000" dirty="0">
              <a:ea typeface="Calibri" panose="020F0502020204030204" pitchFamily="34" charset="0"/>
              <a:cs typeface="Open Sans Light"/>
            </a:endParaRPr>
          </a:p>
          <a:p>
            <a:pPr marL="342900" indent="-342900" hangingPunct="0">
              <a:buFontTx/>
              <a:buChar char="-"/>
            </a:pPr>
            <a:r>
              <a:rPr lang="en-GB" sz="2000" dirty="0">
                <a:ea typeface="Calibri" panose="020F0502020204030204" pitchFamily="34" charset="0"/>
                <a:cs typeface="Open Sans Light"/>
              </a:rPr>
              <a:t>To help widen the horizons of our children</a:t>
            </a:r>
          </a:p>
          <a:p>
            <a:pPr marL="342900" indent="-342900" hangingPunct="0">
              <a:buFontTx/>
              <a:buChar char="-"/>
            </a:pPr>
            <a:endParaRPr lang="en-GB" sz="2000" dirty="0">
              <a:ea typeface="Calibri" panose="020F0502020204030204" pitchFamily="34" charset="0"/>
              <a:cs typeface="Open Sans Light"/>
            </a:endParaRPr>
          </a:p>
          <a:p>
            <a:pPr marL="342900" indent="-342900" hangingPunct="0">
              <a:buFontTx/>
              <a:buChar char="-"/>
            </a:pPr>
            <a:r>
              <a:rPr lang="en-GB" sz="2000" dirty="0">
                <a:ea typeface="Calibri" panose="020F0502020204030204" pitchFamily="34" charset="0"/>
                <a:cs typeface="Open Sans Light"/>
              </a:rPr>
              <a:t>Ultimately, for our school to be a place where learning is fun, education is valued and where our children can build a collection of amazing memories</a:t>
            </a:r>
          </a:p>
        </p:txBody>
      </p:sp>
    </p:spTree>
    <p:extLst>
      <p:ext uri="{BB962C8B-B14F-4D97-AF65-F5344CB8AC3E}">
        <p14:creationId xmlns:p14="http://schemas.microsoft.com/office/powerpoint/2010/main" val="982226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D42F6B-9653-42E8-8F65-133B957DAE18}"/>
              </a:ext>
            </a:extLst>
          </p:cNvPr>
          <p:cNvSpPr/>
          <p:nvPr/>
        </p:nvSpPr>
        <p:spPr>
          <a:xfrm>
            <a:off x="1854926" y="2801211"/>
            <a:ext cx="7550331" cy="584775"/>
          </a:xfrm>
          <a:prstGeom prst="rect">
            <a:avLst/>
          </a:prstGeom>
        </p:spPr>
        <p:txBody>
          <a:bodyPr wrap="square">
            <a:spAutoFit/>
          </a:bodyPr>
          <a:lstStyle/>
          <a:p>
            <a:pPr hangingPunct="0">
              <a:spcBef>
                <a:spcPts val="1200"/>
              </a:spcBef>
              <a:spcAft>
                <a:spcPts val="300"/>
              </a:spcAft>
            </a:pPr>
            <a:r>
              <a:rPr lang="en-GB" sz="3200" b="1" dirty="0">
                <a:ea typeface="Calibri" panose="020F0502020204030204" pitchFamily="34" charset="0"/>
              </a:rPr>
              <a:t>THANK YOU</a:t>
            </a:r>
            <a:endParaRPr lang="en-GB" sz="1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4712895"/>
      </p:ext>
    </p:extLst>
  </p:cSld>
  <p:clrMapOvr>
    <a:masterClrMapping/>
  </p:clrMapOvr>
</p:sld>
</file>

<file path=ppt/theme/theme1.xml><?xml version="1.0" encoding="utf-8"?>
<a:theme xmlns:a="http://schemas.openxmlformats.org/drawingml/2006/main" name="1_Office Theme">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TotalTime>
  <Words>420</Words>
  <Application>Microsoft Office PowerPoint</Application>
  <PresentationFormat>Widescreen</PresentationFormat>
  <Paragraphs>58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Symbol</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Ashfield Healthcare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SPS Child</dc:title>
  <dc:creator>Chris Webb</dc:creator>
  <cp:lastModifiedBy>Simon Phipps</cp:lastModifiedBy>
  <cp:revision>20</cp:revision>
  <dcterms:created xsi:type="dcterms:W3CDTF">2019-11-06T21:02:53Z</dcterms:created>
  <dcterms:modified xsi:type="dcterms:W3CDTF">2021-05-12T11:52:29Z</dcterms:modified>
</cp:coreProperties>
</file>