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68"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897"/>
  </p:normalViewPr>
  <p:slideViewPr>
    <p:cSldViewPr snapToGrid="0">
      <p:cViewPr varScale="1">
        <p:scale>
          <a:sx n="110" d="100"/>
          <a:sy n="110" d="100"/>
        </p:scale>
        <p:origin x="132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A1B456E-1153-DD4A-88F6-6DBDDDB381C0}"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25285366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A1B456E-1153-DD4A-88F6-6DBDDDB381C0}"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3934426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A1B456E-1153-DD4A-88F6-6DBDDDB381C0}"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1578899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A1B456E-1153-DD4A-88F6-6DBDDDB381C0}" type="datetimeFigureOut">
              <a:rPr lang="en-US" smtClean="0"/>
              <a:t>11/30/22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34592244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A1B456E-1153-DD4A-88F6-6DBDDDB381C0}" type="datetimeFigureOut">
              <a:rPr lang="en-US" smtClean="0"/>
              <a:t>11/30/22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1721837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A1B456E-1153-DD4A-88F6-6DBDDDB381C0}" type="datetimeFigureOut">
              <a:rPr lang="en-US" smtClean="0"/>
              <a:t>11/30/22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2814486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1B456E-1153-DD4A-88F6-6DBDDDB381C0}" type="datetimeFigureOut">
              <a:rPr lang="en-US" smtClean="0"/>
              <a:t>11/30/22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3167870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A1B456E-1153-DD4A-88F6-6DBDDDB381C0}" type="datetimeFigureOut">
              <a:rPr lang="en-US" smtClean="0"/>
              <a:t>11/30/22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7990790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FA1B456E-1153-DD4A-88F6-6DBDDDB381C0}" type="datetimeFigureOut">
              <a:rPr lang="en-US" smtClean="0"/>
              <a:t>11/30/22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14100384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A1B456E-1153-DD4A-88F6-6DBDDDB381C0}"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9451837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A1B456E-1153-DD4A-88F6-6DBDDDB381C0}"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959189-639A-DA48-B927-5E9D1818CB4B}" type="slidenum">
              <a:rPr lang="en-US" smtClean="0"/>
              <a:t>‹#›</a:t>
            </a:fld>
            <a:endParaRPr lang="en-US"/>
          </a:p>
        </p:txBody>
      </p:sp>
    </p:spTree>
    <p:extLst>
      <p:ext uri="{BB962C8B-B14F-4D97-AF65-F5344CB8AC3E}">
        <p14:creationId xmlns:p14="http://schemas.microsoft.com/office/powerpoint/2010/main" val="1425941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1B456E-1153-DD4A-88F6-6DBDDDB381C0}" type="datetimeFigureOut">
              <a:rPr lang="en-US" smtClean="0"/>
              <a:t>11/30/22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959189-639A-DA48-B927-5E9D1818CB4B}" type="slidenum">
              <a:rPr lang="en-US" smtClean="0"/>
              <a:t>‹#›</a:t>
            </a:fld>
            <a:endParaRPr lang="en-US"/>
          </a:p>
        </p:txBody>
      </p:sp>
    </p:spTree>
    <p:extLst>
      <p:ext uri="{BB962C8B-B14F-4D97-AF65-F5344CB8AC3E}">
        <p14:creationId xmlns:p14="http://schemas.microsoft.com/office/powerpoint/2010/main" val="1578112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person, indoor, person, posing&#10;&#10;Description automatically generated">
            <a:extLst>
              <a:ext uri="{FF2B5EF4-FFF2-40B4-BE49-F238E27FC236}">
                <a16:creationId xmlns:a16="http://schemas.microsoft.com/office/drawing/2014/main" id="{D11D8AFC-06A7-D0B8-E8B8-F73DE1472DB9}"/>
              </a:ext>
            </a:extLst>
          </p:cNvPr>
          <p:cNvPicPr>
            <a:picLocks noChangeAspect="1"/>
          </p:cNvPicPr>
          <p:nvPr/>
        </p:nvPicPr>
        <p:blipFill>
          <a:blip r:embed="rId2"/>
          <a:stretch>
            <a:fillRect/>
          </a:stretch>
        </p:blipFill>
        <p:spPr>
          <a:xfrm>
            <a:off x="7131360" y="2243612"/>
            <a:ext cx="2224019" cy="1411397"/>
          </a:xfrm>
          <a:prstGeom prst="rect">
            <a:avLst/>
          </a:prstGeom>
        </p:spPr>
      </p:pic>
      <p:pic>
        <p:nvPicPr>
          <p:cNvPr id="4" name="Picture 1" descr="page1image3805381040">
            <a:extLst>
              <a:ext uri="{FF2B5EF4-FFF2-40B4-BE49-F238E27FC236}">
                <a16:creationId xmlns:a16="http://schemas.microsoft.com/office/drawing/2014/main" id="{10FAA6DE-754B-0845-B9DC-3BC583C605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181" y="1103859"/>
            <a:ext cx="1751163" cy="1234794"/>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9">
            <a:extLst>
              <a:ext uri="{FF2B5EF4-FFF2-40B4-BE49-F238E27FC236}">
                <a16:creationId xmlns:a16="http://schemas.microsoft.com/office/drawing/2014/main" id="{2BD54F6F-6AB2-6945-8E82-F08B3C39C6F1}"/>
              </a:ext>
            </a:extLst>
          </p:cNvPr>
          <p:cNvSpPr/>
          <p:nvPr/>
        </p:nvSpPr>
        <p:spPr>
          <a:xfrm>
            <a:off x="2025579" y="657313"/>
            <a:ext cx="6024605" cy="1567030"/>
          </a:xfrm>
          <a:prstGeom prst="roundRect">
            <a:avLst/>
          </a:prstGeom>
          <a:solidFill>
            <a:schemeClr val="accent3">
              <a:lumMod val="20000"/>
              <a:lumOff val="80000"/>
            </a:schemeClr>
          </a:solidFill>
          <a:ln w="38100">
            <a:solidFill>
              <a:srgbClr val="1685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a:solidFill>
                  <a:schemeClr val="tx1"/>
                </a:solidFill>
              </a:rPr>
              <a:t>At Steyning CE Primary School, we provide non-judgmental pastoral support service for all children and their families. This is provided by our Children’s Mentors, Ellie and Nicole who work in Caterpillars. Caterpillars is a safe place that has a home-like environment where all children are welcomed, valued and empowered in order to overcome barriers to academic, social and emotional learning.</a:t>
            </a:r>
            <a:endParaRPr lang="en-US" sz="1600" dirty="0">
              <a:solidFill>
                <a:schemeClr val="tx1"/>
              </a:solidFill>
            </a:endParaRPr>
          </a:p>
        </p:txBody>
      </p:sp>
      <p:sp>
        <p:nvSpPr>
          <p:cNvPr id="2" name="Rectangle 1">
            <a:extLst>
              <a:ext uri="{FF2B5EF4-FFF2-40B4-BE49-F238E27FC236}">
                <a16:creationId xmlns:a16="http://schemas.microsoft.com/office/drawing/2014/main" id="{6AD44618-052D-2E44-B16E-20161877AB40}"/>
              </a:ext>
            </a:extLst>
          </p:cNvPr>
          <p:cNvSpPr/>
          <p:nvPr/>
        </p:nvSpPr>
        <p:spPr>
          <a:xfrm>
            <a:off x="1621062" y="176379"/>
            <a:ext cx="6663876" cy="461665"/>
          </a:xfrm>
          <a:prstGeom prst="rect">
            <a:avLst/>
          </a:prstGeom>
        </p:spPr>
        <p:txBody>
          <a:bodyPr wrap="none">
            <a:spAutoFit/>
          </a:bodyPr>
          <a:lstStyle/>
          <a:p>
            <a:pPr algn="just"/>
            <a:r>
              <a:rPr lang="en-GB" sz="2400" dirty="0">
                <a:solidFill>
                  <a:srgbClr val="FF0000"/>
                </a:solidFill>
                <a:ea typeface="Calibri" panose="020F0502020204030204" pitchFamily="34" charset="0"/>
                <a:cs typeface="Calibri" panose="020F0502020204030204" pitchFamily="34" charset="0"/>
              </a:rPr>
              <a:t>What is Caterpillars and how might it help my child?</a:t>
            </a:r>
            <a:endParaRPr lang="en-US" sz="2400" dirty="0">
              <a:solidFill>
                <a:srgbClr val="FF0000"/>
              </a:solidFill>
            </a:endParaRPr>
          </a:p>
        </p:txBody>
      </p:sp>
      <p:sp>
        <p:nvSpPr>
          <p:cNvPr id="14" name="Rounded Rectangle 13">
            <a:extLst>
              <a:ext uri="{FF2B5EF4-FFF2-40B4-BE49-F238E27FC236}">
                <a16:creationId xmlns:a16="http://schemas.microsoft.com/office/drawing/2014/main" id="{9B5A2B77-830B-D34B-BB41-E2C3BEAA4E63}"/>
              </a:ext>
            </a:extLst>
          </p:cNvPr>
          <p:cNvSpPr/>
          <p:nvPr/>
        </p:nvSpPr>
        <p:spPr>
          <a:xfrm>
            <a:off x="320945" y="2543745"/>
            <a:ext cx="3022899" cy="4122359"/>
          </a:xfrm>
          <a:prstGeom prst="roundRect">
            <a:avLst/>
          </a:prstGeom>
          <a:solidFill>
            <a:schemeClr val="accent3">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16853A"/>
                </a:solidFill>
              </a:rPr>
              <a:t>Such Barriers Could Be</a:t>
            </a:r>
            <a:endParaRPr lang="en-GB" sz="1400" dirty="0">
              <a:solidFill>
                <a:schemeClr val="tx1"/>
              </a:solidFill>
            </a:endParaRPr>
          </a:p>
          <a:p>
            <a:pPr algn="just"/>
            <a:r>
              <a:rPr lang="en-GB" sz="1400" dirty="0">
                <a:solidFill>
                  <a:schemeClr val="tx1"/>
                </a:solidFill>
              </a:rPr>
              <a:t>• Bullying (including cyber-bulling).</a:t>
            </a:r>
          </a:p>
          <a:p>
            <a:pPr algn="just"/>
            <a:r>
              <a:rPr lang="en-GB" sz="1400" dirty="0">
                <a:solidFill>
                  <a:schemeClr val="tx1"/>
                </a:solidFill>
              </a:rPr>
              <a:t>• Low self-esteem / low motivation.</a:t>
            </a:r>
          </a:p>
          <a:p>
            <a:pPr algn="just"/>
            <a:r>
              <a:rPr lang="en-GB" sz="1400" dirty="0">
                <a:solidFill>
                  <a:schemeClr val="tx1"/>
                </a:solidFill>
              </a:rPr>
              <a:t>• Social skills.</a:t>
            </a:r>
          </a:p>
          <a:p>
            <a:pPr algn="just"/>
            <a:r>
              <a:rPr lang="en-GB" sz="1400" dirty="0">
                <a:solidFill>
                  <a:schemeClr val="tx1"/>
                </a:solidFill>
              </a:rPr>
              <a:t>• Controlling emotions.</a:t>
            </a:r>
          </a:p>
          <a:p>
            <a:pPr algn="just"/>
            <a:r>
              <a:rPr lang="en-GB" sz="1400" dirty="0">
                <a:solidFill>
                  <a:schemeClr val="tx1"/>
                </a:solidFill>
              </a:rPr>
              <a:t>• Anything that may cause a child to worry at school.</a:t>
            </a:r>
          </a:p>
          <a:p>
            <a:pPr algn="just"/>
            <a:r>
              <a:rPr lang="en-GB" sz="1400" dirty="0">
                <a:solidFill>
                  <a:schemeClr val="tx1"/>
                </a:solidFill>
              </a:rPr>
              <a:t>• Personal organisation.</a:t>
            </a:r>
          </a:p>
          <a:p>
            <a:pPr algn="just"/>
            <a:r>
              <a:rPr lang="en-GB" sz="1400" dirty="0">
                <a:solidFill>
                  <a:schemeClr val="tx1"/>
                </a:solidFill>
              </a:rPr>
              <a:t>• Behaviour.</a:t>
            </a:r>
          </a:p>
          <a:p>
            <a:pPr algn="just"/>
            <a:r>
              <a:rPr lang="en-GB" sz="1400" dirty="0">
                <a:solidFill>
                  <a:schemeClr val="tx1"/>
                </a:solidFill>
              </a:rPr>
              <a:t>• Relationship difficulties.</a:t>
            </a:r>
          </a:p>
          <a:p>
            <a:pPr algn="just"/>
            <a:r>
              <a:rPr lang="en-GB" sz="1400" dirty="0">
                <a:solidFill>
                  <a:schemeClr val="tx1"/>
                </a:solidFill>
              </a:rPr>
              <a:t>• Dealing with bereavement.</a:t>
            </a:r>
          </a:p>
          <a:p>
            <a:pPr algn="just"/>
            <a:r>
              <a:rPr lang="en-GB" sz="1400" dirty="0">
                <a:solidFill>
                  <a:schemeClr val="tx1"/>
                </a:solidFill>
              </a:rPr>
              <a:t>• Loss of a loved one.</a:t>
            </a:r>
          </a:p>
          <a:p>
            <a:pPr algn="just"/>
            <a:r>
              <a:rPr lang="en-GB" sz="1400" dirty="0">
                <a:solidFill>
                  <a:schemeClr val="tx1"/>
                </a:solidFill>
              </a:rPr>
              <a:t>• Disengagement from learning.</a:t>
            </a:r>
          </a:p>
          <a:p>
            <a:pPr algn="just"/>
            <a:r>
              <a:rPr lang="en-GB" sz="1400" dirty="0">
                <a:solidFill>
                  <a:schemeClr val="tx1"/>
                </a:solidFill>
              </a:rPr>
              <a:t>• Attendance and punctuality problems.</a:t>
            </a:r>
          </a:p>
          <a:p>
            <a:pPr algn="just"/>
            <a:r>
              <a:rPr lang="en-GB" sz="1400" dirty="0">
                <a:solidFill>
                  <a:schemeClr val="tx1"/>
                </a:solidFill>
              </a:rPr>
              <a:t>• Changes in home life.</a:t>
            </a:r>
          </a:p>
        </p:txBody>
      </p:sp>
      <p:sp>
        <p:nvSpPr>
          <p:cNvPr id="15" name="Rounded Rectangle 14">
            <a:extLst>
              <a:ext uri="{FF2B5EF4-FFF2-40B4-BE49-F238E27FC236}">
                <a16:creationId xmlns:a16="http://schemas.microsoft.com/office/drawing/2014/main" id="{C80C7E3D-563E-C744-A8A2-D160627D831A}"/>
              </a:ext>
            </a:extLst>
          </p:cNvPr>
          <p:cNvSpPr/>
          <p:nvPr/>
        </p:nvSpPr>
        <p:spPr>
          <a:xfrm>
            <a:off x="3526433" y="2543745"/>
            <a:ext cx="3022899" cy="4122359"/>
          </a:xfrm>
          <a:prstGeom prst="roundRect">
            <a:avLst/>
          </a:prstGeom>
          <a:solidFill>
            <a:schemeClr val="accent3">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16853A"/>
                </a:solidFill>
              </a:rPr>
              <a:t>Support We Offer </a:t>
            </a:r>
            <a:endParaRPr lang="en-GB" sz="1400" dirty="0">
              <a:solidFill>
                <a:schemeClr val="tx1"/>
              </a:solidFill>
            </a:endParaRPr>
          </a:p>
          <a:p>
            <a:pPr algn="just"/>
            <a:r>
              <a:rPr lang="en-GB" sz="1400" dirty="0">
                <a:solidFill>
                  <a:schemeClr val="tx1"/>
                </a:solidFill>
              </a:rPr>
              <a:t>• One to one mentoring sessions tailored to the child's needs.</a:t>
            </a:r>
          </a:p>
          <a:p>
            <a:pPr algn="just"/>
            <a:r>
              <a:rPr lang="en-GB" sz="1400" dirty="0">
                <a:solidFill>
                  <a:schemeClr val="tx1"/>
                </a:solidFill>
              </a:rPr>
              <a:t>• Focused group sessions.</a:t>
            </a:r>
          </a:p>
          <a:p>
            <a:pPr algn="just"/>
            <a:r>
              <a:rPr lang="en-GB" sz="1400" dirty="0">
                <a:solidFill>
                  <a:schemeClr val="tx1"/>
                </a:solidFill>
              </a:rPr>
              <a:t>• Support at lunchtimes.</a:t>
            </a:r>
          </a:p>
          <a:p>
            <a:pPr algn="just"/>
            <a:r>
              <a:rPr lang="en-GB" sz="1400" dirty="0">
                <a:solidFill>
                  <a:schemeClr val="tx1"/>
                </a:solidFill>
              </a:rPr>
              <a:t>• Specific interventions such as Lego Therapy and Circle of Friends</a:t>
            </a:r>
          </a:p>
          <a:p>
            <a:pPr algn="just"/>
            <a:r>
              <a:rPr lang="en-GB" sz="1400" dirty="0">
                <a:solidFill>
                  <a:schemeClr val="tx1"/>
                </a:solidFill>
              </a:rPr>
              <a:t>• Liaising with parents / carers and teachers to support pupil progress.</a:t>
            </a:r>
          </a:p>
          <a:p>
            <a:pPr algn="just"/>
            <a:r>
              <a:rPr lang="en-GB" sz="1400" dirty="0">
                <a:solidFill>
                  <a:schemeClr val="tx1"/>
                </a:solidFill>
              </a:rPr>
              <a:t>• Supporting children’s transition at all stages throughout their school life.</a:t>
            </a:r>
          </a:p>
          <a:p>
            <a:pPr algn="just"/>
            <a:r>
              <a:rPr lang="en-GB" sz="1400" dirty="0">
                <a:solidFill>
                  <a:schemeClr val="tx1"/>
                </a:solidFill>
              </a:rPr>
              <a:t>• Signposting support for families from outside agencies and be the school link where appropriate.</a:t>
            </a:r>
          </a:p>
          <a:p>
            <a:pPr algn="just"/>
            <a:endParaRPr lang="en-US" sz="1400" dirty="0">
              <a:solidFill>
                <a:schemeClr val="tx1"/>
              </a:solidFill>
            </a:endParaRPr>
          </a:p>
        </p:txBody>
      </p:sp>
      <p:sp>
        <p:nvSpPr>
          <p:cNvPr id="17" name="Rounded Rectangle 16">
            <a:extLst>
              <a:ext uri="{FF2B5EF4-FFF2-40B4-BE49-F238E27FC236}">
                <a16:creationId xmlns:a16="http://schemas.microsoft.com/office/drawing/2014/main" id="{34D4AFF3-AFFC-3240-91B2-8CA41C622386}"/>
              </a:ext>
            </a:extLst>
          </p:cNvPr>
          <p:cNvSpPr/>
          <p:nvPr/>
        </p:nvSpPr>
        <p:spPr>
          <a:xfrm>
            <a:off x="6731921" y="3636952"/>
            <a:ext cx="3022898" cy="3029152"/>
          </a:xfrm>
          <a:prstGeom prst="roundRect">
            <a:avLst/>
          </a:prstGeom>
          <a:solidFill>
            <a:schemeClr val="accent3">
              <a:lumMod val="20000"/>
              <a:lumOff val="80000"/>
            </a:schemeClr>
          </a:soli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16853A"/>
                </a:solidFill>
              </a:rPr>
              <a:t>How To Reach Us</a:t>
            </a:r>
            <a:endParaRPr lang="en-GB" sz="1400" dirty="0">
              <a:solidFill>
                <a:srgbClr val="333333"/>
              </a:solidFill>
            </a:endParaRPr>
          </a:p>
          <a:p>
            <a:pPr algn="just"/>
            <a:r>
              <a:rPr lang="en-GB" sz="1400" dirty="0">
                <a:solidFill>
                  <a:srgbClr val="333333"/>
                </a:solidFill>
              </a:rPr>
              <a:t>We are always happy to help and talk to parents / carers about all aspects of their child’s social and emotional wellbeing, home and school life. You can contact us by calling the school or you can catch us in the playground at the beginning of the school day. Alternatively, please feel free to email us via the school office; </a:t>
            </a:r>
          </a:p>
          <a:p>
            <a:pPr algn="just"/>
            <a:r>
              <a:rPr lang="en-GB" sz="1400" dirty="0" err="1">
                <a:solidFill>
                  <a:srgbClr val="0070C0"/>
                </a:solidFill>
              </a:rPr>
              <a:t>office@steyningprimary.org.uk</a:t>
            </a:r>
            <a:r>
              <a:rPr lang="en-GB" sz="1400" dirty="0">
                <a:solidFill>
                  <a:srgbClr val="0070C0"/>
                </a:solidFill>
              </a:rPr>
              <a:t> </a:t>
            </a:r>
          </a:p>
        </p:txBody>
      </p:sp>
      <p:pic>
        <p:nvPicPr>
          <p:cNvPr id="21" name="Picture 20" descr="A picture containing text, clipart&#10;&#10;Description automatically generated">
            <a:extLst>
              <a:ext uri="{FF2B5EF4-FFF2-40B4-BE49-F238E27FC236}">
                <a16:creationId xmlns:a16="http://schemas.microsoft.com/office/drawing/2014/main" id="{DF0603EB-76F1-4C45-A9C1-7D6C209E8BCB}"/>
              </a:ext>
            </a:extLst>
          </p:cNvPr>
          <p:cNvPicPr>
            <a:picLocks noChangeAspect="1"/>
          </p:cNvPicPr>
          <p:nvPr/>
        </p:nvPicPr>
        <p:blipFill>
          <a:blip r:embed="rId4"/>
          <a:stretch>
            <a:fillRect/>
          </a:stretch>
        </p:blipFill>
        <p:spPr>
          <a:xfrm>
            <a:off x="8284938" y="197386"/>
            <a:ext cx="1193800" cy="1879600"/>
          </a:xfrm>
          <a:prstGeom prst="rect">
            <a:avLst/>
          </a:prstGeom>
        </p:spPr>
      </p:pic>
    </p:spTree>
    <p:extLst>
      <p:ext uri="{BB962C8B-B14F-4D97-AF65-F5344CB8AC3E}">
        <p14:creationId xmlns:p14="http://schemas.microsoft.com/office/powerpoint/2010/main" val="12830153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TotalTime>
  <Words>308</Words>
  <Application>Microsoft Macintosh PowerPoint</Application>
  <PresentationFormat>A4 Paper (210x297 mm)</PresentationFormat>
  <Paragraphs>27</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 Parkin</dc:creator>
  <cp:lastModifiedBy>Nicky Parkin</cp:lastModifiedBy>
  <cp:revision>2</cp:revision>
  <dcterms:created xsi:type="dcterms:W3CDTF">2022-11-30T14:31:28Z</dcterms:created>
  <dcterms:modified xsi:type="dcterms:W3CDTF">2022-11-30T14:35:03Z</dcterms:modified>
</cp:coreProperties>
</file>