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0" r:id="rId1"/>
  </p:sldMasterIdLst>
  <p:sldIdLst>
    <p:sldId id="257" r:id="rId2"/>
    <p:sldId id="258" r:id="rId3"/>
    <p:sldId id="260" r:id="rId4"/>
    <p:sldId id="261" r:id="rId5"/>
    <p:sldId id="267" r:id="rId6"/>
    <p:sldId id="273" r:id="rId7"/>
    <p:sldId id="274" r:id="rId8"/>
    <p:sldId id="275" r:id="rId9"/>
    <p:sldId id="291" r:id="rId10"/>
    <p:sldId id="276" r:id="rId11"/>
    <p:sldId id="290" r:id="rId12"/>
    <p:sldId id="272" r:id="rId13"/>
    <p:sldId id="277" r:id="rId14"/>
    <p:sldId id="278" r:id="rId15"/>
    <p:sldId id="279" r:id="rId16"/>
    <p:sldId id="280" r:id="rId17"/>
    <p:sldId id="281" r:id="rId18"/>
    <p:sldId id="282" r:id="rId19"/>
    <p:sldId id="292" r:id="rId20"/>
    <p:sldId id="284" r:id="rId21"/>
    <p:sldId id="270" r:id="rId22"/>
    <p:sldId id="294" r:id="rId23"/>
    <p:sldId id="286" r:id="rId24"/>
    <p:sldId id="288"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99"/>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104" d="100"/>
          <a:sy n="104" d="100"/>
        </p:scale>
        <p:origin x="870"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80C4F9-5EE7-47B7-B965-368EB53A4352}"/>
              </a:ext>
            </a:extLst>
          </p:cNvPr>
          <p:cNvSpPr>
            <a:spLocks noGrp="1"/>
          </p:cNvSpPr>
          <p:nvPr>
            <p:ph type="ctrTitle"/>
          </p:nvPr>
        </p:nvSpPr>
        <p:spPr>
          <a:xfrm>
            <a:off x="647700" y="1181099"/>
            <a:ext cx="6864724" cy="3581399"/>
          </a:xfrm>
        </p:spPr>
        <p:txBody>
          <a:bodyPr anchor="b">
            <a:normAutofit/>
          </a:bodyPr>
          <a:lstStyle>
            <a:lvl1pPr algn="l">
              <a:defRPr sz="36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E7A4A1F1-374F-4FC8-89F7-83065EA4F5DD}"/>
              </a:ext>
            </a:extLst>
          </p:cNvPr>
          <p:cNvSpPr>
            <a:spLocks noGrp="1"/>
          </p:cNvSpPr>
          <p:nvPr>
            <p:ph type="subTitle" idx="1"/>
          </p:nvPr>
        </p:nvSpPr>
        <p:spPr>
          <a:xfrm>
            <a:off x="647700" y="5075227"/>
            <a:ext cx="6864724" cy="868374"/>
          </a:xfrm>
        </p:spPr>
        <p:txBody>
          <a:bodyPr>
            <a:normAutofit/>
          </a:bodyPr>
          <a:lstStyle>
            <a:lvl1pPr marL="0" indent="0" algn="l">
              <a:lnSpc>
                <a:spcPct val="110000"/>
              </a:lnSpc>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7FB5CB5F-AE9B-4C02-B16F-C462CAFC1963}"/>
              </a:ext>
            </a:extLst>
          </p:cNvPr>
          <p:cNvSpPr>
            <a:spLocks noGrp="1"/>
          </p:cNvSpPr>
          <p:nvPr>
            <p:ph type="dt" sz="half" idx="10"/>
          </p:nvPr>
        </p:nvSpPr>
        <p:spPr/>
        <p:txBody>
          <a:bodyPr/>
          <a:lstStyle/>
          <a:p>
            <a:fld id="{D341B595-366B-43E2-A22E-EA6A78C03F06}" type="datetimeFigureOut">
              <a:rPr lang="en-US" smtClean="0"/>
              <a:t>6/9/2026</a:t>
            </a:fld>
            <a:endParaRPr lang="en-US"/>
          </a:p>
        </p:txBody>
      </p:sp>
      <p:sp>
        <p:nvSpPr>
          <p:cNvPr id="5" name="Footer Placeholder 4">
            <a:extLst>
              <a:ext uri="{FF2B5EF4-FFF2-40B4-BE49-F238E27FC236}">
                <a16:creationId xmlns:a16="http://schemas.microsoft.com/office/drawing/2014/main" id="{4114B1CC-830B-4695-B174-D9E9100A86F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DCD43F-E516-4123-A6D8-DB72C3CC50B2}"/>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41134553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0FF197-4D72-4945-8068-57D52018E6C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8C81FA8-039D-4BAF-8AAB-7B6616AFEEC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727357F-46A1-493A-A5E4-1D7FAE5B9960}"/>
              </a:ext>
            </a:extLst>
          </p:cNvPr>
          <p:cNvSpPr>
            <a:spLocks noGrp="1"/>
          </p:cNvSpPr>
          <p:nvPr>
            <p:ph type="dt" sz="half" idx="10"/>
          </p:nvPr>
        </p:nvSpPr>
        <p:spPr/>
        <p:txBody>
          <a:bodyPr/>
          <a:lstStyle/>
          <a:p>
            <a:fld id="{D341B595-366B-43E2-A22E-EA6A78C03F06}" type="datetimeFigureOut">
              <a:rPr lang="en-US" smtClean="0"/>
              <a:t>6/9/2026</a:t>
            </a:fld>
            <a:endParaRPr lang="en-US"/>
          </a:p>
        </p:txBody>
      </p:sp>
      <p:sp>
        <p:nvSpPr>
          <p:cNvPr id="5" name="Footer Placeholder 4">
            <a:extLst>
              <a:ext uri="{FF2B5EF4-FFF2-40B4-BE49-F238E27FC236}">
                <a16:creationId xmlns:a16="http://schemas.microsoft.com/office/drawing/2014/main" id="{C57277BC-26F9-4B14-A2DC-C7575C5A639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07BC3FF-EE25-45FB-A7A8-AAA522F70748}"/>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18814028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5596BE-9AF9-4E97-9204-5B672D797384}"/>
              </a:ext>
            </a:extLst>
          </p:cNvPr>
          <p:cNvSpPr>
            <a:spLocks noGrp="1"/>
          </p:cNvSpPr>
          <p:nvPr>
            <p:ph type="title"/>
          </p:nvPr>
        </p:nvSpPr>
        <p:spPr>
          <a:xfrm>
            <a:off x="1981200" y="2362200"/>
            <a:ext cx="7696200" cy="2400300"/>
          </a:xfrm>
        </p:spPr>
        <p:txBody>
          <a:bodyPr anchor="b">
            <a:normAutofit/>
          </a:bodyPr>
          <a:lstStyle>
            <a:lvl1pPr>
              <a:defRPr sz="5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95EDF98A-E8AE-4443-9A8C-CB35DEB2CE60}"/>
              </a:ext>
            </a:extLst>
          </p:cNvPr>
          <p:cNvSpPr>
            <a:spLocks noGrp="1"/>
          </p:cNvSpPr>
          <p:nvPr>
            <p:ph type="body" idx="1"/>
          </p:nvPr>
        </p:nvSpPr>
        <p:spPr>
          <a:xfrm>
            <a:off x="1981200" y="5067300"/>
            <a:ext cx="7696200" cy="876300"/>
          </a:xfrm>
        </p:spPr>
        <p:txBody>
          <a:bodyP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DB7114B-35CB-40C5-BCC8-C5039524FFC1}"/>
              </a:ext>
            </a:extLst>
          </p:cNvPr>
          <p:cNvSpPr>
            <a:spLocks noGrp="1"/>
          </p:cNvSpPr>
          <p:nvPr>
            <p:ph type="dt" sz="half" idx="10"/>
          </p:nvPr>
        </p:nvSpPr>
        <p:spPr/>
        <p:txBody>
          <a:bodyPr/>
          <a:lstStyle/>
          <a:p>
            <a:fld id="{D341B595-366B-43E2-A22E-EA6A78C03F06}" type="datetimeFigureOut">
              <a:rPr lang="en-US" smtClean="0"/>
              <a:t>6/9/2026</a:t>
            </a:fld>
            <a:endParaRPr lang="en-US"/>
          </a:p>
        </p:txBody>
      </p:sp>
      <p:sp>
        <p:nvSpPr>
          <p:cNvPr id="5" name="Footer Placeholder 4">
            <a:extLst>
              <a:ext uri="{FF2B5EF4-FFF2-40B4-BE49-F238E27FC236}">
                <a16:creationId xmlns:a16="http://schemas.microsoft.com/office/drawing/2014/main" id="{7A1AA324-982E-42C4-8002-5F236877CFD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D401596-9353-4C1A-972E-6522F2B42049}"/>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41655509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BF0BC9-7469-437A-B92B-0A2627E4B9B4}"/>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A1B7D887-595C-4649-AF8E-E78307000D4A}"/>
              </a:ext>
            </a:extLst>
          </p:cNvPr>
          <p:cNvSpPr>
            <a:spLocks noGrp="1"/>
          </p:cNvSpPr>
          <p:nvPr>
            <p:ph sz="half" idx="1"/>
          </p:nvPr>
        </p:nvSpPr>
        <p:spPr>
          <a:xfrm>
            <a:off x="914400" y="1825625"/>
            <a:ext cx="49911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B39FE29C-ED37-4DD9-949F-0024342619E1}"/>
              </a:ext>
            </a:extLst>
          </p:cNvPr>
          <p:cNvSpPr>
            <a:spLocks noGrp="1"/>
          </p:cNvSpPr>
          <p:nvPr>
            <p:ph sz="half" idx="2"/>
          </p:nvPr>
        </p:nvSpPr>
        <p:spPr>
          <a:xfrm>
            <a:off x="6248400" y="1825625"/>
            <a:ext cx="5029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A6F6AA34-8CC0-4E5B-8396-0AC75633142B}"/>
              </a:ext>
            </a:extLst>
          </p:cNvPr>
          <p:cNvSpPr>
            <a:spLocks noGrp="1"/>
          </p:cNvSpPr>
          <p:nvPr>
            <p:ph type="dt" sz="half" idx="10"/>
          </p:nvPr>
        </p:nvSpPr>
        <p:spPr/>
        <p:txBody>
          <a:bodyPr/>
          <a:lstStyle/>
          <a:p>
            <a:fld id="{D341B595-366B-43E2-A22E-EA6A78C03F06}" type="datetimeFigureOut">
              <a:rPr lang="en-US" smtClean="0"/>
              <a:t>6/9/2026</a:t>
            </a:fld>
            <a:endParaRPr lang="en-US"/>
          </a:p>
        </p:txBody>
      </p:sp>
      <p:sp>
        <p:nvSpPr>
          <p:cNvPr id="6" name="Footer Placeholder 5">
            <a:extLst>
              <a:ext uri="{FF2B5EF4-FFF2-40B4-BE49-F238E27FC236}">
                <a16:creationId xmlns:a16="http://schemas.microsoft.com/office/drawing/2014/main" id="{28DF7398-73FE-4D27-AFF9-91BEBFED32A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1700880-10EE-4115-8BBB-13DDF270DBD1}"/>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9976870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FF3C9B-D20D-43FA-BA18-D50F86A9127E}"/>
              </a:ext>
            </a:extLst>
          </p:cNvPr>
          <p:cNvSpPr>
            <a:spLocks noGrp="1"/>
          </p:cNvSpPr>
          <p:nvPr>
            <p:ph type="title"/>
          </p:nvPr>
        </p:nvSpPr>
        <p:spPr>
          <a:xfrm>
            <a:off x="652371" y="647699"/>
            <a:ext cx="10625229" cy="1150621"/>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D52F00A-F4EE-40FC-9325-373840422D52}"/>
              </a:ext>
            </a:extLst>
          </p:cNvPr>
          <p:cNvSpPr>
            <a:spLocks noGrp="1"/>
          </p:cNvSpPr>
          <p:nvPr>
            <p:ph type="body" idx="1"/>
          </p:nvPr>
        </p:nvSpPr>
        <p:spPr>
          <a:xfrm>
            <a:off x="655863" y="1879599"/>
            <a:ext cx="5157787" cy="675641"/>
          </a:xfrm>
        </p:spPr>
        <p:txBody>
          <a:bodyPr anchor="b">
            <a:no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F75DD90-A306-4A8B-A54C-8033B7F7F0E9}"/>
              </a:ext>
            </a:extLst>
          </p:cNvPr>
          <p:cNvSpPr>
            <a:spLocks noGrp="1"/>
          </p:cNvSpPr>
          <p:nvPr>
            <p:ph sz="half" idx="2"/>
          </p:nvPr>
        </p:nvSpPr>
        <p:spPr>
          <a:xfrm>
            <a:off x="655863" y="2560955"/>
            <a:ext cx="5157787" cy="364934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2040E0AA-F8F8-4862-B27B-50FAF2F34DE0}"/>
              </a:ext>
            </a:extLst>
          </p:cNvPr>
          <p:cNvSpPr>
            <a:spLocks noGrp="1"/>
          </p:cNvSpPr>
          <p:nvPr>
            <p:ph type="body" sz="quarter" idx="3"/>
          </p:nvPr>
        </p:nvSpPr>
        <p:spPr>
          <a:xfrm>
            <a:off x="6094412" y="1879599"/>
            <a:ext cx="5183188" cy="675641"/>
          </a:xfrm>
        </p:spPr>
        <p:txBody>
          <a:bodyPr anchor="b">
            <a:no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9FEBDD6-EDA1-4CE7-9DDC-9D977E12DDAB}"/>
              </a:ext>
            </a:extLst>
          </p:cNvPr>
          <p:cNvSpPr>
            <a:spLocks noGrp="1"/>
          </p:cNvSpPr>
          <p:nvPr>
            <p:ph sz="quarter" idx="4"/>
          </p:nvPr>
        </p:nvSpPr>
        <p:spPr>
          <a:xfrm>
            <a:off x="6094412" y="2560955"/>
            <a:ext cx="5183188" cy="364934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E0044487-D350-4434-A5C7-A96942FFC95E}"/>
              </a:ext>
            </a:extLst>
          </p:cNvPr>
          <p:cNvSpPr>
            <a:spLocks noGrp="1"/>
          </p:cNvSpPr>
          <p:nvPr>
            <p:ph type="dt" sz="half" idx="10"/>
          </p:nvPr>
        </p:nvSpPr>
        <p:spPr/>
        <p:txBody>
          <a:bodyPr/>
          <a:lstStyle/>
          <a:p>
            <a:fld id="{D341B595-366B-43E2-A22E-EA6A78C03F06}" type="datetimeFigureOut">
              <a:rPr lang="en-US" smtClean="0"/>
              <a:t>6/9/2026</a:t>
            </a:fld>
            <a:endParaRPr lang="en-US"/>
          </a:p>
        </p:txBody>
      </p:sp>
      <p:sp>
        <p:nvSpPr>
          <p:cNvPr id="8" name="Footer Placeholder 7">
            <a:extLst>
              <a:ext uri="{FF2B5EF4-FFF2-40B4-BE49-F238E27FC236}">
                <a16:creationId xmlns:a16="http://schemas.microsoft.com/office/drawing/2014/main" id="{3389DC43-E591-42BF-82EE-E4887E4BC53A}"/>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68CD421-2D00-41DD-A393-4739E389D95E}"/>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25275721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239A8B-0FAF-431C-9657-9003FA03731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51BBA2A1-331D-40F8-867B-CE15011360A1}"/>
              </a:ext>
            </a:extLst>
          </p:cNvPr>
          <p:cNvSpPr>
            <a:spLocks noGrp="1"/>
          </p:cNvSpPr>
          <p:nvPr>
            <p:ph type="dt" sz="half" idx="10"/>
          </p:nvPr>
        </p:nvSpPr>
        <p:spPr/>
        <p:txBody>
          <a:bodyPr/>
          <a:lstStyle/>
          <a:p>
            <a:fld id="{D341B595-366B-43E2-A22E-EA6A78C03F06}" type="datetimeFigureOut">
              <a:rPr lang="en-US" smtClean="0"/>
              <a:t>6/9/2026</a:t>
            </a:fld>
            <a:endParaRPr lang="en-US"/>
          </a:p>
        </p:txBody>
      </p:sp>
      <p:sp>
        <p:nvSpPr>
          <p:cNvPr id="4" name="Footer Placeholder 3">
            <a:extLst>
              <a:ext uri="{FF2B5EF4-FFF2-40B4-BE49-F238E27FC236}">
                <a16:creationId xmlns:a16="http://schemas.microsoft.com/office/drawing/2014/main" id="{850995C1-5121-47B6-AC6D-F60C0FF6635F}"/>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EDBE022-9B54-431C-80D5-5D8F2AFCB920}"/>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25859303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015B6E5-6347-41F6-85FC-3BF3652D1BC3}"/>
              </a:ext>
            </a:extLst>
          </p:cNvPr>
          <p:cNvSpPr>
            <a:spLocks noGrp="1"/>
          </p:cNvSpPr>
          <p:nvPr>
            <p:ph type="dt" sz="half" idx="10"/>
          </p:nvPr>
        </p:nvSpPr>
        <p:spPr/>
        <p:txBody>
          <a:bodyPr/>
          <a:lstStyle/>
          <a:p>
            <a:fld id="{D341B595-366B-43E2-A22E-EA6A78C03F06}" type="datetimeFigureOut">
              <a:rPr lang="en-US" smtClean="0"/>
              <a:t>6/9/2026</a:t>
            </a:fld>
            <a:endParaRPr lang="en-US"/>
          </a:p>
        </p:txBody>
      </p:sp>
      <p:sp>
        <p:nvSpPr>
          <p:cNvPr id="3" name="Footer Placeholder 2">
            <a:extLst>
              <a:ext uri="{FF2B5EF4-FFF2-40B4-BE49-F238E27FC236}">
                <a16:creationId xmlns:a16="http://schemas.microsoft.com/office/drawing/2014/main" id="{1C6A93F6-45F8-4453-B5DC-B2F3D5D0B50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EE364E1-213B-4AF0-80D7-8101EFD5E410}"/>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34596181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290B5D-E76D-4797-AD77-15625D675F3A}"/>
              </a:ext>
            </a:extLst>
          </p:cNvPr>
          <p:cNvSpPr>
            <a:spLocks noGrp="1"/>
          </p:cNvSpPr>
          <p:nvPr>
            <p:ph type="title"/>
          </p:nvPr>
        </p:nvSpPr>
        <p:spPr>
          <a:xfrm>
            <a:off x="652372" y="647700"/>
            <a:ext cx="4119654" cy="1714500"/>
          </a:xfrm>
        </p:spPr>
        <p:txBody>
          <a:bodyPr anchor="b">
            <a:noAutofit/>
          </a:bodyPr>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99744D8D-C9CF-43B2-905D-2368B17A539A}"/>
              </a:ext>
            </a:extLst>
          </p:cNvPr>
          <p:cNvSpPr>
            <a:spLocks noGrp="1"/>
          </p:cNvSpPr>
          <p:nvPr>
            <p:ph idx="1"/>
          </p:nvPr>
        </p:nvSpPr>
        <p:spPr>
          <a:xfrm>
            <a:off x="5540188" y="914400"/>
            <a:ext cx="5737412" cy="502919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F1B4BF0C-D14C-46D7-ACDD-1885DDD883F1}"/>
              </a:ext>
            </a:extLst>
          </p:cNvPr>
          <p:cNvSpPr>
            <a:spLocks noGrp="1"/>
          </p:cNvSpPr>
          <p:nvPr>
            <p:ph type="body" sz="half" idx="2"/>
          </p:nvPr>
        </p:nvSpPr>
        <p:spPr>
          <a:xfrm>
            <a:off x="652372" y="2697479"/>
            <a:ext cx="4119654" cy="3246119"/>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BFD7D8D-72E7-4ABD-BB87-80BB49003104}"/>
              </a:ext>
            </a:extLst>
          </p:cNvPr>
          <p:cNvSpPr>
            <a:spLocks noGrp="1"/>
          </p:cNvSpPr>
          <p:nvPr>
            <p:ph type="dt" sz="half" idx="10"/>
          </p:nvPr>
        </p:nvSpPr>
        <p:spPr/>
        <p:txBody>
          <a:bodyPr/>
          <a:lstStyle/>
          <a:p>
            <a:fld id="{D341B595-366B-43E2-A22E-EA6A78C03F06}" type="datetimeFigureOut">
              <a:rPr lang="en-US" smtClean="0"/>
              <a:t>6/9/2026</a:t>
            </a:fld>
            <a:endParaRPr lang="en-US"/>
          </a:p>
        </p:txBody>
      </p:sp>
      <p:sp>
        <p:nvSpPr>
          <p:cNvPr id="6" name="Footer Placeholder 5">
            <a:extLst>
              <a:ext uri="{FF2B5EF4-FFF2-40B4-BE49-F238E27FC236}">
                <a16:creationId xmlns:a16="http://schemas.microsoft.com/office/drawing/2014/main" id="{A9D9C1CE-C8CE-4364-A021-ADC2D647260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AE6FA33-09EF-495A-853E-63750CA37AC2}"/>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8887198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EF023E-952E-40DF-A101-74D22789D534}"/>
              </a:ext>
            </a:extLst>
          </p:cNvPr>
          <p:cNvSpPr>
            <a:spLocks noGrp="1"/>
          </p:cNvSpPr>
          <p:nvPr>
            <p:ph type="title"/>
          </p:nvPr>
        </p:nvSpPr>
        <p:spPr>
          <a:xfrm>
            <a:off x="652372" y="647700"/>
            <a:ext cx="4119654" cy="1714500"/>
          </a:xfrm>
        </p:spPr>
        <p:txBody>
          <a:bodyPr anchor="b">
            <a:noAutofit/>
          </a:bodyPr>
          <a:lstStyle>
            <a:lvl1pP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841E98DD-BF5D-4CCA-8C66-F2A6CE11271C}"/>
              </a:ext>
            </a:extLst>
          </p:cNvPr>
          <p:cNvSpPr>
            <a:spLocks noGrp="1"/>
          </p:cNvSpPr>
          <p:nvPr>
            <p:ph type="pic" idx="1"/>
          </p:nvPr>
        </p:nvSpPr>
        <p:spPr>
          <a:xfrm>
            <a:off x="5486400" y="914400"/>
            <a:ext cx="5791200" cy="502919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A0EC22A6-F2C2-4A88-BEE5-2D6CEB520EB9}"/>
              </a:ext>
            </a:extLst>
          </p:cNvPr>
          <p:cNvSpPr>
            <a:spLocks noGrp="1"/>
          </p:cNvSpPr>
          <p:nvPr>
            <p:ph type="body" sz="half" idx="2"/>
          </p:nvPr>
        </p:nvSpPr>
        <p:spPr>
          <a:xfrm>
            <a:off x="652372" y="2697480"/>
            <a:ext cx="4119654" cy="317150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0A1F755-C7AF-4C50-8CA8-828612A767B0}"/>
              </a:ext>
            </a:extLst>
          </p:cNvPr>
          <p:cNvSpPr>
            <a:spLocks noGrp="1"/>
          </p:cNvSpPr>
          <p:nvPr>
            <p:ph type="dt" sz="half" idx="10"/>
          </p:nvPr>
        </p:nvSpPr>
        <p:spPr/>
        <p:txBody>
          <a:bodyPr/>
          <a:lstStyle/>
          <a:p>
            <a:fld id="{D341B595-366B-43E2-A22E-EA6A78C03F06}" type="datetimeFigureOut">
              <a:rPr lang="en-US" smtClean="0"/>
              <a:t>6/9/2026</a:t>
            </a:fld>
            <a:endParaRPr lang="en-US"/>
          </a:p>
        </p:txBody>
      </p:sp>
      <p:sp>
        <p:nvSpPr>
          <p:cNvPr id="6" name="Footer Placeholder 5">
            <a:extLst>
              <a:ext uri="{FF2B5EF4-FFF2-40B4-BE49-F238E27FC236}">
                <a16:creationId xmlns:a16="http://schemas.microsoft.com/office/drawing/2014/main" id="{C1EDE175-E818-477C-A3F6-7DD65C12688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1D0B8E3-DB91-440B-818F-71E4248BB102}"/>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29591593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08C0AF-44D0-4830-AF13-49B8522BE62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61B4D8C-6045-47B3-9A0C-F2215A904C5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C19A9F1-F398-416A-A8C0-0A36D838DD15}"/>
              </a:ext>
            </a:extLst>
          </p:cNvPr>
          <p:cNvSpPr>
            <a:spLocks noGrp="1"/>
          </p:cNvSpPr>
          <p:nvPr>
            <p:ph type="dt" sz="half" idx="10"/>
          </p:nvPr>
        </p:nvSpPr>
        <p:spPr/>
        <p:txBody>
          <a:bodyPr/>
          <a:lstStyle/>
          <a:p>
            <a:fld id="{D341B595-366B-43E2-A22E-EA6A78C03F06}" type="datetimeFigureOut">
              <a:rPr lang="en-US" smtClean="0"/>
              <a:t>6/9/2026</a:t>
            </a:fld>
            <a:endParaRPr lang="en-US"/>
          </a:p>
        </p:txBody>
      </p:sp>
      <p:sp>
        <p:nvSpPr>
          <p:cNvPr id="5" name="Footer Placeholder 4">
            <a:extLst>
              <a:ext uri="{FF2B5EF4-FFF2-40B4-BE49-F238E27FC236}">
                <a16:creationId xmlns:a16="http://schemas.microsoft.com/office/drawing/2014/main" id="{6E37F801-C9FB-4A34-8386-BA9FBACCBC3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8E05176-F6E9-4997-8355-74F2A4560A65}"/>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23327322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BEBC807-13E1-4F3F-83FA-FD9BD24F3B1F}"/>
              </a:ext>
            </a:extLst>
          </p:cNvPr>
          <p:cNvSpPr>
            <a:spLocks noGrp="1"/>
          </p:cNvSpPr>
          <p:nvPr>
            <p:ph type="title" orient="vert"/>
          </p:nvPr>
        </p:nvSpPr>
        <p:spPr>
          <a:xfrm>
            <a:off x="8986520" y="647699"/>
            <a:ext cx="2291080" cy="5295901"/>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9B7E2EAA-155E-482E-A2B8-547653B253EE}"/>
              </a:ext>
            </a:extLst>
          </p:cNvPr>
          <p:cNvSpPr>
            <a:spLocks noGrp="1"/>
          </p:cNvSpPr>
          <p:nvPr>
            <p:ph type="body" orient="vert" idx="1"/>
          </p:nvPr>
        </p:nvSpPr>
        <p:spPr>
          <a:xfrm>
            <a:off x="652371" y="647699"/>
            <a:ext cx="8120789" cy="52959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C4A4BDC-BDD0-417D-AF7C-516EE556D7E4}"/>
              </a:ext>
            </a:extLst>
          </p:cNvPr>
          <p:cNvSpPr>
            <a:spLocks noGrp="1"/>
          </p:cNvSpPr>
          <p:nvPr>
            <p:ph type="dt" sz="half" idx="10"/>
          </p:nvPr>
        </p:nvSpPr>
        <p:spPr/>
        <p:txBody>
          <a:bodyPr/>
          <a:lstStyle/>
          <a:p>
            <a:fld id="{D341B595-366B-43E2-A22E-EA6A78C03F06}" type="datetimeFigureOut">
              <a:rPr lang="en-US" smtClean="0"/>
              <a:t>6/9/2026</a:t>
            </a:fld>
            <a:endParaRPr lang="en-US"/>
          </a:p>
        </p:txBody>
      </p:sp>
      <p:sp>
        <p:nvSpPr>
          <p:cNvPr id="5" name="Footer Placeholder 4">
            <a:extLst>
              <a:ext uri="{FF2B5EF4-FFF2-40B4-BE49-F238E27FC236}">
                <a16:creationId xmlns:a16="http://schemas.microsoft.com/office/drawing/2014/main" id="{0EF663EC-23F9-4202-80F3-F8E550884F6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AC8402D-7367-485B-AEA6-5AB2B8209D19}"/>
              </a:ext>
            </a:extLst>
          </p:cNvPr>
          <p:cNvSpPr>
            <a:spLocks noGrp="1"/>
          </p:cNvSpPr>
          <p:nvPr>
            <p:ph type="sldNum" sz="quarter" idx="12"/>
          </p:nvPr>
        </p:nvSpPr>
        <p:spPr/>
        <p:txBody>
          <a:bodyPr/>
          <a:lstStyle/>
          <a:p>
            <a:fld id="{4BA915EE-10CB-4CF1-8569-6154455DA573}" type="slidenum">
              <a:rPr lang="en-US" smtClean="0"/>
              <a:t>‹#›</a:t>
            </a:fld>
            <a:endParaRPr lang="en-US"/>
          </a:p>
        </p:txBody>
      </p:sp>
    </p:spTree>
    <p:extLst>
      <p:ext uri="{BB962C8B-B14F-4D97-AF65-F5344CB8AC3E}">
        <p14:creationId xmlns:p14="http://schemas.microsoft.com/office/powerpoint/2010/main" val="32358657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55EB7D6-B8CB-49E3-874F-2255BEE82473}"/>
              </a:ext>
            </a:extLst>
          </p:cNvPr>
          <p:cNvSpPr>
            <a:spLocks noGrp="1"/>
          </p:cNvSpPr>
          <p:nvPr>
            <p:ph type="title"/>
          </p:nvPr>
        </p:nvSpPr>
        <p:spPr>
          <a:xfrm>
            <a:off x="652371" y="647700"/>
            <a:ext cx="10625229" cy="1147053"/>
          </a:xfrm>
          <a:prstGeom prst="rect">
            <a:avLst/>
          </a:prstGeom>
        </p:spPr>
        <p:txBody>
          <a:bodyPr vert="horz" lIns="91440" tIns="45720" rIns="91440" bIns="45720" rtlCol="0" anchor="b">
            <a:normAutofit/>
          </a:bodyPr>
          <a:lstStyle/>
          <a:p>
            <a:r>
              <a:rPr lang="en-US" dirty="0"/>
              <a:t>Click to edit Master title style</a:t>
            </a:r>
          </a:p>
        </p:txBody>
      </p:sp>
      <p:sp>
        <p:nvSpPr>
          <p:cNvPr id="3" name="Text Placeholder 2">
            <a:extLst>
              <a:ext uri="{FF2B5EF4-FFF2-40B4-BE49-F238E27FC236}">
                <a16:creationId xmlns:a16="http://schemas.microsoft.com/office/drawing/2014/main" id="{CFBEEAC5-A8AB-4FE8-A270-D70F7DED4A50}"/>
              </a:ext>
            </a:extLst>
          </p:cNvPr>
          <p:cNvSpPr>
            <a:spLocks noGrp="1"/>
          </p:cNvSpPr>
          <p:nvPr>
            <p:ph type="body" idx="1"/>
          </p:nvPr>
        </p:nvSpPr>
        <p:spPr>
          <a:xfrm>
            <a:off x="652371" y="2095500"/>
            <a:ext cx="10620855" cy="38481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A7B6506C-52BF-4C05-AD31-7C08B80151CB}"/>
              </a:ext>
            </a:extLst>
          </p:cNvPr>
          <p:cNvSpPr>
            <a:spLocks noGrp="1"/>
          </p:cNvSpPr>
          <p:nvPr>
            <p:ph type="dt" sz="half" idx="2"/>
          </p:nvPr>
        </p:nvSpPr>
        <p:spPr>
          <a:xfrm>
            <a:off x="652371" y="6332538"/>
            <a:ext cx="3006492" cy="365125"/>
          </a:xfrm>
          <a:prstGeom prst="rect">
            <a:avLst/>
          </a:prstGeom>
        </p:spPr>
        <p:txBody>
          <a:bodyPr vert="horz" lIns="91440" tIns="45720" rIns="91440" bIns="45720" rtlCol="0" anchor="ctr"/>
          <a:lstStyle>
            <a:lvl1pPr algn="l">
              <a:defRPr sz="900" b="1" spc="100" baseline="0">
                <a:solidFill>
                  <a:schemeClr val="tx1"/>
                </a:solidFill>
              </a:defRPr>
            </a:lvl1pPr>
          </a:lstStyle>
          <a:p>
            <a:fld id="{D341B595-366B-43E2-A22E-EA6A78C03F06}" type="datetimeFigureOut">
              <a:rPr lang="en-US" smtClean="0"/>
              <a:t>6/9/2026</a:t>
            </a:fld>
            <a:endParaRPr lang="en-US"/>
          </a:p>
        </p:txBody>
      </p:sp>
      <p:sp>
        <p:nvSpPr>
          <p:cNvPr id="5" name="Footer Placeholder 4">
            <a:extLst>
              <a:ext uri="{FF2B5EF4-FFF2-40B4-BE49-F238E27FC236}">
                <a16:creationId xmlns:a16="http://schemas.microsoft.com/office/drawing/2014/main" id="{F2534630-6C67-4A40-A499-CB025B2438CE}"/>
              </a:ext>
            </a:extLst>
          </p:cNvPr>
          <p:cNvSpPr>
            <a:spLocks noGrp="1"/>
          </p:cNvSpPr>
          <p:nvPr>
            <p:ph type="ftr" sz="quarter" idx="3"/>
          </p:nvPr>
        </p:nvSpPr>
        <p:spPr>
          <a:xfrm>
            <a:off x="8034169" y="6332538"/>
            <a:ext cx="3505459" cy="365125"/>
          </a:xfrm>
          <a:prstGeom prst="rect">
            <a:avLst/>
          </a:prstGeom>
        </p:spPr>
        <p:txBody>
          <a:bodyPr vert="horz" lIns="91440" tIns="45720" rIns="91440" bIns="45720" rtlCol="0" anchor="ctr"/>
          <a:lstStyle>
            <a:lvl1pPr algn="r">
              <a:defRPr sz="900" b="1" spc="100" baseline="0">
                <a:solidFill>
                  <a:schemeClr val="tx1"/>
                </a:solidFill>
              </a:defRPr>
            </a:lvl1pPr>
          </a:lstStyle>
          <a:p>
            <a:endParaRPr lang="en-US"/>
          </a:p>
        </p:txBody>
      </p:sp>
      <p:sp>
        <p:nvSpPr>
          <p:cNvPr id="6" name="Slide Number Placeholder 5">
            <a:extLst>
              <a:ext uri="{FF2B5EF4-FFF2-40B4-BE49-F238E27FC236}">
                <a16:creationId xmlns:a16="http://schemas.microsoft.com/office/drawing/2014/main" id="{E964E14B-0EE8-4015-809C-DD36B5459B82}"/>
              </a:ext>
            </a:extLst>
          </p:cNvPr>
          <p:cNvSpPr>
            <a:spLocks noGrp="1"/>
          </p:cNvSpPr>
          <p:nvPr>
            <p:ph type="sldNum" sz="quarter" idx="4"/>
          </p:nvPr>
        </p:nvSpPr>
        <p:spPr>
          <a:xfrm>
            <a:off x="11444747" y="6332538"/>
            <a:ext cx="539808" cy="365125"/>
          </a:xfrm>
          <a:prstGeom prst="rect">
            <a:avLst/>
          </a:prstGeom>
        </p:spPr>
        <p:txBody>
          <a:bodyPr vert="horz" lIns="91440" tIns="45720" rIns="91440" bIns="45720" rtlCol="0" anchor="ctr"/>
          <a:lstStyle>
            <a:lvl1pPr algn="r">
              <a:defRPr sz="900" b="1" spc="100" baseline="0">
                <a:solidFill>
                  <a:schemeClr val="tx1"/>
                </a:solidFill>
              </a:defRPr>
            </a:lvl1pPr>
          </a:lstStyle>
          <a:p>
            <a:fld id="{4BA915EE-10CB-4CF1-8569-6154455DA573}" type="slidenum">
              <a:rPr lang="en-US" smtClean="0"/>
              <a:t>‹#›</a:t>
            </a:fld>
            <a:endParaRPr lang="en-US"/>
          </a:p>
        </p:txBody>
      </p:sp>
    </p:spTree>
    <p:extLst>
      <p:ext uri="{BB962C8B-B14F-4D97-AF65-F5344CB8AC3E}">
        <p14:creationId xmlns:p14="http://schemas.microsoft.com/office/powerpoint/2010/main" val="355798093"/>
      </p:ext>
    </p:extLst>
  </p:cSld>
  <p:clrMap bg1="lt1" tx1="dk1" bg2="lt2" tx2="dk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 id="2147483706" r:id="rId6"/>
    <p:sldLayoutId id="2147483707" r:id="rId7"/>
    <p:sldLayoutId id="2147483708" r:id="rId8"/>
    <p:sldLayoutId id="2147483709" r:id="rId9"/>
    <p:sldLayoutId id="2147483710" r:id="rId10"/>
    <p:sldLayoutId id="2147483711" r:id="rId11"/>
  </p:sldLayoutIdLst>
  <p:txStyles>
    <p:titleStyle>
      <a:lvl1pPr algn="l" defTabSz="914400" rtl="0" eaLnBrk="1" latinLnBrk="0" hangingPunct="1">
        <a:lnSpc>
          <a:spcPct val="120000"/>
        </a:lnSpc>
        <a:spcBef>
          <a:spcPct val="0"/>
        </a:spcBef>
        <a:buNone/>
        <a:defRPr sz="3600" kern="1200" cap="all" spc="300" baseline="0">
          <a:solidFill>
            <a:srgbClr val="FFFFFF"/>
          </a:solidFill>
          <a:highlight>
            <a:srgbClr val="000000"/>
          </a:highligh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SzPct val="75000"/>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Clr>
          <a:schemeClr val="tx1"/>
        </a:buClr>
        <a:buSzPct val="75000"/>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Clr>
          <a:schemeClr val="tx1"/>
        </a:buClr>
        <a:buSzPct val="75000"/>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Clr>
          <a:schemeClr val="tx1"/>
        </a:buClr>
        <a:buSzPct val="75000"/>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Clr>
          <a:schemeClr val="tx1"/>
        </a:buClr>
        <a:buSzPct val="75000"/>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jpeg"/><Relationship Id="rId2" Type="http://schemas.openxmlformats.org/officeDocument/2006/relationships/image" Target="../media/image1.png"/><Relationship Id="rId1" Type="http://schemas.openxmlformats.org/officeDocument/2006/relationships/slideLayout" Target="../slideLayouts/slideLayout6.xml"/><Relationship Id="rId6" Type="http://schemas.openxmlformats.org/officeDocument/2006/relationships/image" Target="../media/image10.png"/><Relationship Id="rId5" Type="http://schemas.openxmlformats.org/officeDocument/2006/relationships/image" Target="../media/image9.jpeg"/><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png"/><Relationship Id="rId1" Type="http://schemas.openxmlformats.org/officeDocument/2006/relationships/slideLayout" Target="../slideLayouts/slideLayout6.xml"/><Relationship Id="rId4" Type="http://schemas.openxmlformats.org/officeDocument/2006/relationships/image" Target="../media/image13.jpeg"/></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png"/><Relationship Id="rId1" Type="http://schemas.openxmlformats.org/officeDocument/2006/relationships/slideLayout" Target="../slideLayouts/slideLayout6.xml"/><Relationship Id="rId4" Type="http://schemas.openxmlformats.org/officeDocument/2006/relationships/image" Target="../media/image15.jpe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6.sv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png"/><Relationship Id="rId1" Type="http://schemas.openxmlformats.org/officeDocument/2006/relationships/slideLayout" Target="../slideLayouts/slideLayout6.xml"/><Relationship Id="rId5" Type="http://schemas.openxmlformats.org/officeDocument/2006/relationships/image" Target="../media/image25.png"/><Relationship Id="rId4" Type="http://schemas.openxmlformats.org/officeDocument/2006/relationships/image" Target="../media/image24.png"/></Relationships>
</file>

<file path=ppt/slides/_rels/slide2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1.png"/><Relationship Id="rId1" Type="http://schemas.openxmlformats.org/officeDocument/2006/relationships/slideLayout" Target="../slideLayouts/slideLayout6.xml"/><Relationship Id="rId4" Type="http://schemas.openxmlformats.org/officeDocument/2006/relationships/image" Target="../media/image27.jpeg"/></Relationships>
</file>

<file path=ppt/slides/_rels/slide21.xml.rels><?xml version="1.0" encoding="UTF-8" standalone="yes"?>
<Relationships xmlns="http://schemas.openxmlformats.org/package/2006/relationships"><Relationship Id="rId3" Type="http://schemas.openxmlformats.org/officeDocument/2006/relationships/image" Target="../media/image28.emf"/><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A2A13FAE-A855-C842-D99C-D2F91EF8F74E}"/>
              </a:ext>
            </a:extLst>
          </p:cNvPr>
          <p:cNvSpPr txBox="1"/>
          <p:nvPr/>
        </p:nvSpPr>
        <p:spPr>
          <a:xfrm>
            <a:off x="2235200" y="547323"/>
            <a:ext cx="7426036" cy="1138773"/>
          </a:xfrm>
          <a:prstGeom prst="rect">
            <a:avLst/>
          </a:prstGeom>
          <a:noFill/>
        </p:spPr>
        <p:txBody>
          <a:bodyPr wrap="square" rtlCol="0">
            <a:spAutoFit/>
          </a:bodyPr>
          <a:lstStyle/>
          <a:p>
            <a:pPr algn="ctr"/>
            <a:r>
              <a:rPr lang="en-GB" sz="4400" b="1" dirty="0">
                <a:solidFill>
                  <a:srgbClr val="000099"/>
                </a:solidFill>
                <a:latin typeface="Aptos Display" panose="020B0004020202020204" pitchFamily="34" charset="0"/>
              </a:rPr>
              <a:t>Welcome</a:t>
            </a:r>
            <a:endParaRPr lang="en-GB" sz="4000" b="1" dirty="0">
              <a:solidFill>
                <a:srgbClr val="000099"/>
              </a:solidFill>
              <a:latin typeface="Aptos Display" panose="020B0004020202020204" pitchFamily="34" charset="0"/>
            </a:endParaRPr>
          </a:p>
          <a:p>
            <a:pPr algn="ctr"/>
            <a:r>
              <a:rPr lang="en-GB" sz="2400" dirty="0">
                <a:latin typeface="Aptos Display" panose="020B0004020202020204" pitchFamily="34" charset="0"/>
              </a:rPr>
              <a:t>www.steyningprimary.org.uk</a:t>
            </a:r>
            <a:endParaRPr lang="en-GB" sz="4000" dirty="0">
              <a:latin typeface="Aptos Display" panose="020B0004020202020204" pitchFamily="34" charset="0"/>
            </a:endParaRPr>
          </a:p>
        </p:txBody>
      </p:sp>
      <p:sp>
        <p:nvSpPr>
          <p:cNvPr id="10" name="TextBox 9">
            <a:extLst>
              <a:ext uri="{FF2B5EF4-FFF2-40B4-BE49-F238E27FC236}">
                <a16:creationId xmlns:a16="http://schemas.microsoft.com/office/drawing/2014/main" id="{D862BE51-7401-235C-8BAC-13CD9B979653}"/>
              </a:ext>
            </a:extLst>
          </p:cNvPr>
          <p:cNvSpPr txBox="1"/>
          <p:nvPr/>
        </p:nvSpPr>
        <p:spPr>
          <a:xfrm>
            <a:off x="2464463" y="5673794"/>
            <a:ext cx="7426036" cy="830997"/>
          </a:xfrm>
          <a:prstGeom prst="rect">
            <a:avLst/>
          </a:prstGeom>
          <a:noFill/>
        </p:spPr>
        <p:txBody>
          <a:bodyPr wrap="square" rtlCol="0">
            <a:spAutoFit/>
          </a:bodyPr>
          <a:lstStyle/>
          <a:p>
            <a:pPr algn="ctr"/>
            <a:r>
              <a:rPr lang="en-GB" sz="2400" dirty="0">
                <a:latin typeface="Aptos Display" panose="020B0004020202020204" pitchFamily="34" charset="0"/>
              </a:rPr>
              <a:t>Have a look at our website for information on all aspects of school life, including key dates in the school calendar.</a:t>
            </a:r>
            <a:endParaRPr lang="en-GB" sz="4000" dirty="0">
              <a:latin typeface="Aptos Display" panose="020B0004020202020204" pitchFamily="34" charset="0"/>
            </a:endParaRPr>
          </a:p>
        </p:txBody>
      </p:sp>
      <p:pic>
        <p:nvPicPr>
          <p:cNvPr id="11" name="Picture 10" descr="Logo&#10;&#10;Description automatically generated with medium confidence">
            <a:extLst>
              <a:ext uri="{FF2B5EF4-FFF2-40B4-BE49-F238E27FC236}">
                <a16:creationId xmlns:a16="http://schemas.microsoft.com/office/drawing/2014/main" id="{F9E24C7F-4487-C42E-7BEC-E40A954D917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139718" y="5673794"/>
            <a:ext cx="829945" cy="991870"/>
          </a:xfrm>
          <a:prstGeom prst="rect">
            <a:avLst/>
          </a:prstGeom>
          <a:noFill/>
          <a:ln>
            <a:noFill/>
          </a:ln>
        </p:spPr>
      </p:pic>
      <p:pic>
        <p:nvPicPr>
          <p:cNvPr id="3" name="Picture 2">
            <a:extLst>
              <a:ext uri="{FF2B5EF4-FFF2-40B4-BE49-F238E27FC236}">
                <a16:creationId xmlns:a16="http://schemas.microsoft.com/office/drawing/2014/main" id="{2493C043-BC72-2C4C-6427-A9145BDC04D7}"/>
              </a:ext>
            </a:extLst>
          </p:cNvPr>
          <p:cNvPicPr>
            <a:picLocks noChangeAspect="1"/>
          </p:cNvPicPr>
          <p:nvPr/>
        </p:nvPicPr>
        <p:blipFill>
          <a:blip r:embed="rId3"/>
          <a:stretch>
            <a:fillRect/>
          </a:stretch>
        </p:blipFill>
        <p:spPr>
          <a:xfrm>
            <a:off x="2099135" y="1634367"/>
            <a:ext cx="7938020" cy="3924470"/>
          </a:xfrm>
          <a:prstGeom prst="rect">
            <a:avLst/>
          </a:prstGeom>
          <a:effectLst>
            <a:softEdge rad="127000"/>
          </a:effectLst>
        </p:spPr>
      </p:pic>
    </p:spTree>
    <p:extLst>
      <p:ext uri="{BB962C8B-B14F-4D97-AF65-F5344CB8AC3E}">
        <p14:creationId xmlns:p14="http://schemas.microsoft.com/office/powerpoint/2010/main" val="11661146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A2A13FAE-A855-C842-D99C-D2F91EF8F74E}"/>
              </a:ext>
            </a:extLst>
          </p:cNvPr>
          <p:cNvSpPr txBox="1"/>
          <p:nvPr/>
        </p:nvSpPr>
        <p:spPr>
          <a:xfrm>
            <a:off x="2235200" y="547323"/>
            <a:ext cx="7426036" cy="769441"/>
          </a:xfrm>
          <a:prstGeom prst="rect">
            <a:avLst/>
          </a:prstGeom>
          <a:noFill/>
        </p:spPr>
        <p:txBody>
          <a:bodyPr wrap="square" rtlCol="0">
            <a:spAutoFit/>
          </a:bodyPr>
          <a:lstStyle/>
          <a:p>
            <a:pPr algn="ctr"/>
            <a:r>
              <a:rPr lang="en-GB" sz="4400" b="1" dirty="0">
                <a:solidFill>
                  <a:srgbClr val="000099"/>
                </a:solidFill>
                <a:latin typeface="Aptos Display" panose="020B0004020202020204" pitchFamily="34" charset="0"/>
              </a:rPr>
              <a:t>Welcome Parents and Carers</a:t>
            </a:r>
          </a:p>
        </p:txBody>
      </p:sp>
      <p:sp>
        <p:nvSpPr>
          <p:cNvPr id="10" name="TextBox 9">
            <a:extLst>
              <a:ext uri="{FF2B5EF4-FFF2-40B4-BE49-F238E27FC236}">
                <a16:creationId xmlns:a16="http://schemas.microsoft.com/office/drawing/2014/main" id="{D862BE51-7401-235C-8BAC-13CD9B979653}"/>
              </a:ext>
            </a:extLst>
          </p:cNvPr>
          <p:cNvSpPr txBox="1"/>
          <p:nvPr/>
        </p:nvSpPr>
        <p:spPr>
          <a:xfrm>
            <a:off x="981375" y="1362712"/>
            <a:ext cx="9933686" cy="3785652"/>
          </a:xfrm>
          <a:prstGeom prst="rect">
            <a:avLst/>
          </a:prstGeom>
          <a:noFill/>
        </p:spPr>
        <p:txBody>
          <a:bodyPr wrap="square" rtlCol="0">
            <a:spAutoFit/>
          </a:bodyPr>
          <a:lstStyle/>
          <a:p>
            <a:r>
              <a:rPr lang="en-GB" sz="2400" b="1" dirty="0">
                <a:latin typeface="Aptos Display" panose="020B0004020202020204" pitchFamily="34" charset="0"/>
              </a:rPr>
              <a:t>Aims:</a:t>
            </a:r>
          </a:p>
          <a:p>
            <a:endParaRPr lang="en-GB" sz="2400" dirty="0">
              <a:latin typeface="Aptos Display" panose="020B0004020202020204" pitchFamily="34" charset="0"/>
            </a:endParaRPr>
          </a:p>
          <a:p>
            <a:pPr marL="342900" indent="-342900">
              <a:buFont typeface="Arial" panose="020B0604020202020204" pitchFamily="34" charset="0"/>
              <a:buChar char="•"/>
            </a:pPr>
            <a:r>
              <a:rPr lang="en-GB" sz="2400" dirty="0">
                <a:latin typeface="Aptos Display" panose="020B0004020202020204" pitchFamily="34" charset="0"/>
              </a:rPr>
              <a:t>To give you an insight into what happens in September for the new EYFS children and parents / carers of Steyning CofE Primary school</a:t>
            </a:r>
          </a:p>
          <a:p>
            <a:endParaRPr lang="en-GB" sz="2400" dirty="0">
              <a:latin typeface="Aptos Display" panose="020B0004020202020204" pitchFamily="34" charset="0"/>
            </a:endParaRPr>
          </a:p>
          <a:p>
            <a:pPr marL="342900" indent="-342900">
              <a:buFont typeface="Arial" panose="020B0604020202020204" pitchFamily="34" charset="0"/>
              <a:buChar char="•"/>
            </a:pPr>
            <a:r>
              <a:rPr lang="en-GB" sz="2400" dirty="0">
                <a:latin typeface="Aptos Display" panose="020B0004020202020204" pitchFamily="34" charset="0"/>
              </a:rPr>
              <a:t>To point parents / carers in the direction of support materials</a:t>
            </a:r>
          </a:p>
          <a:p>
            <a:pPr marL="342900" indent="-342900">
              <a:buFont typeface="Arial" panose="020B0604020202020204" pitchFamily="34" charset="0"/>
              <a:buChar char="•"/>
            </a:pPr>
            <a:endParaRPr lang="en-GB" sz="2400" dirty="0">
              <a:latin typeface="Aptos Display" panose="020B0004020202020204" pitchFamily="34" charset="0"/>
            </a:endParaRPr>
          </a:p>
          <a:p>
            <a:pPr marL="342900" indent="-342900">
              <a:buFont typeface="Arial" panose="020B0604020202020204" pitchFamily="34" charset="0"/>
              <a:buChar char="•"/>
            </a:pPr>
            <a:r>
              <a:rPr lang="en-GB" sz="2400" dirty="0">
                <a:latin typeface="Aptos Display" panose="020B0004020202020204" pitchFamily="34" charset="0"/>
              </a:rPr>
              <a:t>To provide an opportunity for parents / carers to get to know the Early Years teaching staff</a:t>
            </a:r>
          </a:p>
          <a:p>
            <a:endParaRPr lang="en-GB" sz="2400" dirty="0">
              <a:latin typeface="Aptos Display" panose="020B0004020202020204" pitchFamily="34" charset="0"/>
            </a:endParaRPr>
          </a:p>
        </p:txBody>
      </p:sp>
      <p:pic>
        <p:nvPicPr>
          <p:cNvPr id="11" name="Picture 10" descr="Logo&#10;&#10;Description automatically generated with medium confidence">
            <a:extLst>
              <a:ext uri="{FF2B5EF4-FFF2-40B4-BE49-F238E27FC236}">
                <a16:creationId xmlns:a16="http://schemas.microsoft.com/office/drawing/2014/main" id="{F9E24C7F-4487-C42E-7BEC-E40A954D917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139718" y="5673794"/>
            <a:ext cx="829945" cy="991870"/>
          </a:xfrm>
          <a:prstGeom prst="rect">
            <a:avLst/>
          </a:prstGeom>
          <a:noFill/>
          <a:ln>
            <a:noFill/>
          </a:ln>
        </p:spPr>
      </p:pic>
    </p:spTree>
    <p:extLst>
      <p:ext uri="{BB962C8B-B14F-4D97-AF65-F5344CB8AC3E}">
        <p14:creationId xmlns:p14="http://schemas.microsoft.com/office/powerpoint/2010/main" val="41654226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A2A13FAE-A855-C842-D99C-D2F91EF8F74E}"/>
              </a:ext>
            </a:extLst>
          </p:cNvPr>
          <p:cNvSpPr txBox="1"/>
          <p:nvPr/>
        </p:nvSpPr>
        <p:spPr>
          <a:xfrm>
            <a:off x="2235200" y="547323"/>
            <a:ext cx="7426036" cy="769441"/>
          </a:xfrm>
          <a:prstGeom prst="rect">
            <a:avLst/>
          </a:prstGeom>
          <a:noFill/>
        </p:spPr>
        <p:txBody>
          <a:bodyPr wrap="square" rtlCol="0">
            <a:spAutoFit/>
          </a:bodyPr>
          <a:lstStyle/>
          <a:p>
            <a:pPr algn="ctr"/>
            <a:r>
              <a:rPr lang="en-GB" sz="4400" dirty="0">
                <a:solidFill>
                  <a:srgbClr val="000099"/>
                </a:solidFill>
                <a:latin typeface="Aptos Display" panose="020B0004020202020204" pitchFamily="34" charset="0"/>
              </a:rPr>
              <a:t>Key Features of the EYFS</a:t>
            </a:r>
          </a:p>
        </p:txBody>
      </p:sp>
      <p:pic>
        <p:nvPicPr>
          <p:cNvPr id="11" name="Picture 10" descr="Logo&#10;&#10;Description automatically generated with medium confidence">
            <a:extLst>
              <a:ext uri="{FF2B5EF4-FFF2-40B4-BE49-F238E27FC236}">
                <a16:creationId xmlns:a16="http://schemas.microsoft.com/office/drawing/2014/main" id="{F9E24C7F-4487-C42E-7BEC-E40A954D917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139718" y="5673794"/>
            <a:ext cx="829945" cy="991870"/>
          </a:xfrm>
          <a:prstGeom prst="rect">
            <a:avLst/>
          </a:prstGeom>
          <a:noFill/>
          <a:ln>
            <a:noFill/>
          </a:ln>
        </p:spPr>
      </p:pic>
      <p:sp>
        <p:nvSpPr>
          <p:cNvPr id="2" name="TextBox 1">
            <a:extLst>
              <a:ext uri="{FF2B5EF4-FFF2-40B4-BE49-F238E27FC236}">
                <a16:creationId xmlns:a16="http://schemas.microsoft.com/office/drawing/2014/main" id="{B36D5305-5E64-F9F4-680F-5DEF812906BD}"/>
              </a:ext>
            </a:extLst>
          </p:cNvPr>
          <p:cNvSpPr txBox="1"/>
          <p:nvPr/>
        </p:nvSpPr>
        <p:spPr>
          <a:xfrm>
            <a:off x="981375" y="1643362"/>
            <a:ext cx="9933686" cy="2308324"/>
          </a:xfrm>
          <a:prstGeom prst="rect">
            <a:avLst/>
          </a:prstGeom>
          <a:noFill/>
        </p:spPr>
        <p:txBody>
          <a:bodyPr wrap="square" rtlCol="0">
            <a:spAutoFit/>
          </a:bodyPr>
          <a:lstStyle/>
          <a:p>
            <a:pPr marL="342900" indent="-342900">
              <a:buFont typeface="Arial" panose="020B0604020202020204" pitchFamily="34" charset="0"/>
              <a:buChar char="•"/>
            </a:pPr>
            <a:r>
              <a:rPr lang="en-GB" sz="2400" dirty="0">
                <a:latin typeface="Aptos Display" panose="020B0004020202020204" pitchFamily="34" charset="0"/>
              </a:rPr>
              <a:t>To strengthen partnerships between parents / carers and professionals</a:t>
            </a:r>
          </a:p>
          <a:p>
            <a:endParaRPr lang="en-GB" sz="2400" dirty="0">
              <a:latin typeface="Aptos Display" panose="020B0004020202020204" pitchFamily="34" charset="0"/>
            </a:endParaRPr>
          </a:p>
          <a:p>
            <a:pPr marL="342900" indent="-342900">
              <a:buFont typeface="Arial" panose="020B0604020202020204" pitchFamily="34" charset="0"/>
              <a:buChar char="•"/>
            </a:pPr>
            <a:r>
              <a:rPr lang="en-GB" sz="2400" dirty="0">
                <a:latin typeface="Aptos Display" panose="020B0004020202020204" pitchFamily="34" charset="0"/>
              </a:rPr>
              <a:t>To highlight </a:t>
            </a:r>
            <a:r>
              <a:rPr lang="en-GB" sz="2400" b="1" u="sng" dirty="0">
                <a:latin typeface="Aptos Display" panose="020B0004020202020204" pitchFamily="34" charset="0"/>
              </a:rPr>
              <a:t>what</a:t>
            </a:r>
            <a:r>
              <a:rPr lang="en-GB" sz="2400" dirty="0">
                <a:latin typeface="Aptos Display" panose="020B0004020202020204" pitchFamily="34" charset="0"/>
              </a:rPr>
              <a:t> children learn</a:t>
            </a:r>
          </a:p>
          <a:p>
            <a:pPr marL="342900" indent="-342900">
              <a:buFont typeface="Arial" panose="020B0604020202020204" pitchFamily="34" charset="0"/>
              <a:buChar char="•"/>
            </a:pPr>
            <a:endParaRPr lang="en-GB" sz="2400" dirty="0">
              <a:latin typeface="Aptos Display" panose="020B0004020202020204" pitchFamily="34" charset="0"/>
            </a:endParaRPr>
          </a:p>
          <a:p>
            <a:pPr marL="342900" indent="-342900">
              <a:buFont typeface="Arial" panose="020B0604020202020204" pitchFamily="34" charset="0"/>
              <a:buChar char="•"/>
            </a:pPr>
            <a:r>
              <a:rPr lang="en-GB" sz="2400" dirty="0">
                <a:latin typeface="Aptos Display" panose="020B0004020202020204" pitchFamily="34" charset="0"/>
              </a:rPr>
              <a:t>To highlight </a:t>
            </a:r>
            <a:r>
              <a:rPr lang="en-GB" sz="2400" b="1" u="sng" dirty="0">
                <a:latin typeface="Aptos Display" panose="020B0004020202020204" pitchFamily="34" charset="0"/>
              </a:rPr>
              <a:t>how</a:t>
            </a:r>
            <a:r>
              <a:rPr lang="en-GB" sz="2400" dirty="0">
                <a:latin typeface="Aptos Display" panose="020B0004020202020204" pitchFamily="34" charset="0"/>
              </a:rPr>
              <a:t> children learn</a:t>
            </a:r>
          </a:p>
          <a:p>
            <a:endParaRPr lang="en-GB" sz="2400" dirty="0">
              <a:latin typeface="Aptos Display" panose="020B0004020202020204" pitchFamily="34" charset="0"/>
            </a:endParaRPr>
          </a:p>
        </p:txBody>
      </p:sp>
      <p:pic>
        <p:nvPicPr>
          <p:cNvPr id="1026" name="Picture 2" descr="Where Does Our Conception of Learning Come From? - KnowledgeOne">
            <a:extLst>
              <a:ext uri="{FF2B5EF4-FFF2-40B4-BE49-F238E27FC236}">
                <a16:creationId xmlns:a16="http://schemas.microsoft.com/office/drawing/2014/main" id="{E0F10A03-9E19-8E0B-C924-D6EF5905546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14677" y="3993216"/>
            <a:ext cx="5496397" cy="2442843"/>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5469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A2A13FAE-A855-C842-D99C-D2F91EF8F74E}"/>
              </a:ext>
            </a:extLst>
          </p:cNvPr>
          <p:cNvSpPr txBox="1"/>
          <p:nvPr/>
        </p:nvSpPr>
        <p:spPr>
          <a:xfrm>
            <a:off x="2235200" y="547323"/>
            <a:ext cx="7426036" cy="769441"/>
          </a:xfrm>
          <a:prstGeom prst="rect">
            <a:avLst/>
          </a:prstGeom>
          <a:noFill/>
        </p:spPr>
        <p:txBody>
          <a:bodyPr wrap="square" rtlCol="0">
            <a:spAutoFit/>
          </a:bodyPr>
          <a:lstStyle/>
          <a:p>
            <a:pPr algn="ctr"/>
            <a:r>
              <a:rPr lang="en-GB" sz="4400" dirty="0">
                <a:solidFill>
                  <a:srgbClr val="000099"/>
                </a:solidFill>
                <a:latin typeface="Aptos Display" panose="020B0004020202020204" pitchFamily="34" charset="0"/>
              </a:rPr>
              <a:t>Parent Partnership</a:t>
            </a:r>
          </a:p>
        </p:txBody>
      </p:sp>
      <p:pic>
        <p:nvPicPr>
          <p:cNvPr id="11" name="Picture 10" descr="Logo&#10;&#10;Description automatically generated with medium confidence">
            <a:extLst>
              <a:ext uri="{FF2B5EF4-FFF2-40B4-BE49-F238E27FC236}">
                <a16:creationId xmlns:a16="http://schemas.microsoft.com/office/drawing/2014/main" id="{F9E24C7F-4487-C42E-7BEC-E40A954D917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139718" y="5673794"/>
            <a:ext cx="829945" cy="991870"/>
          </a:xfrm>
          <a:prstGeom prst="rect">
            <a:avLst/>
          </a:prstGeom>
          <a:noFill/>
          <a:ln>
            <a:noFill/>
          </a:ln>
        </p:spPr>
      </p:pic>
      <p:sp>
        <p:nvSpPr>
          <p:cNvPr id="2" name="TextBox 1">
            <a:extLst>
              <a:ext uri="{FF2B5EF4-FFF2-40B4-BE49-F238E27FC236}">
                <a16:creationId xmlns:a16="http://schemas.microsoft.com/office/drawing/2014/main" id="{75891A76-AE68-2CB1-3D05-217231B40E91}"/>
              </a:ext>
            </a:extLst>
          </p:cNvPr>
          <p:cNvSpPr txBox="1"/>
          <p:nvPr/>
        </p:nvSpPr>
        <p:spPr>
          <a:xfrm>
            <a:off x="334977" y="1498516"/>
            <a:ext cx="7257461" cy="4278094"/>
          </a:xfrm>
          <a:prstGeom prst="rect">
            <a:avLst/>
          </a:prstGeom>
          <a:noFill/>
        </p:spPr>
        <p:txBody>
          <a:bodyPr wrap="square" rtlCol="0">
            <a:spAutoFit/>
          </a:bodyPr>
          <a:lstStyle/>
          <a:p>
            <a:pPr algn="ctr"/>
            <a:r>
              <a:rPr lang="en-GB" sz="2800" dirty="0">
                <a:latin typeface="Aptos Display" panose="020B0004020202020204" pitchFamily="34" charset="0"/>
              </a:rPr>
              <a:t>Home visits</a:t>
            </a:r>
          </a:p>
          <a:p>
            <a:pPr algn="ctr"/>
            <a:endParaRPr lang="en-GB" sz="1600" dirty="0">
              <a:latin typeface="Aptos Display" panose="020B0004020202020204" pitchFamily="34" charset="0"/>
            </a:endParaRPr>
          </a:p>
          <a:p>
            <a:pPr algn="ctr"/>
            <a:r>
              <a:rPr lang="en-GB" sz="2800" dirty="0">
                <a:latin typeface="Aptos Display" panose="020B0004020202020204" pitchFamily="34" charset="0"/>
              </a:rPr>
              <a:t>Evidence Me</a:t>
            </a:r>
          </a:p>
          <a:p>
            <a:pPr algn="ctr"/>
            <a:endParaRPr lang="en-GB" sz="1600" dirty="0">
              <a:latin typeface="Aptos Display" panose="020B0004020202020204" pitchFamily="34" charset="0"/>
            </a:endParaRPr>
          </a:p>
          <a:p>
            <a:pPr algn="ctr"/>
            <a:r>
              <a:rPr lang="en-GB" sz="2800" dirty="0">
                <a:latin typeface="Aptos Display" panose="020B0004020202020204" pitchFamily="34" charset="0"/>
              </a:rPr>
              <a:t>Weekly Overview Sheet</a:t>
            </a:r>
          </a:p>
          <a:p>
            <a:pPr algn="ctr"/>
            <a:endParaRPr lang="en-GB" sz="1600" dirty="0">
              <a:latin typeface="Aptos Display" panose="020B0004020202020204" pitchFamily="34" charset="0"/>
            </a:endParaRPr>
          </a:p>
          <a:p>
            <a:pPr algn="ctr"/>
            <a:r>
              <a:rPr lang="en-GB" sz="2800" dirty="0">
                <a:latin typeface="Aptos Display" panose="020B0004020202020204" pitchFamily="34" charset="0"/>
              </a:rPr>
              <a:t>The EYFS Website page</a:t>
            </a:r>
          </a:p>
          <a:p>
            <a:pPr algn="ctr"/>
            <a:endParaRPr lang="en-GB" sz="1600" dirty="0">
              <a:latin typeface="Aptos Display" panose="020B0004020202020204" pitchFamily="34" charset="0"/>
            </a:endParaRPr>
          </a:p>
          <a:p>
            <a:pPr algn="ctr"/>
            <a:r>
              <a:rPr lang="en-GB" sz="2800" dirty="0">
                <a:latin typeface="Aptos Display" panose="020B0004020202020204" pitchFamily="34" charset="0"/>
              </a:rPr>
              <a:t>Half termly ‘Next Steps’ sheets</a:t>
            </a:r>
          </a:p>
          <a:p>
            <a:pPr algn="ctr"/>
            <a:endParaRPr lang="en-GB" sz="1600" dirty="0">
              <a:latin typeface="Aptos Display" panose="020B0004020202020204" pitchFamily="34" charset="0"/>
            </a:endParaRPr>
          </a:p>
          <a:p>
            <a:pPr algn="ctr"/>
            <a:r>
              <a:rPr lang="en-GB" sz="2800" dirty="0">
                <a:latin typeface="Aptos Display" panose="020B0004020202020204" pitchFamily="34" charset="0"/>
              </a:rPr>
              <a:t>Come in and support us</a:t>
            </a:r>
          </a:p>
          <a:p>
            <a:pPr algn="ctr"/>
            <a:endParaRPr lang="en-GB" sz="2400" dirty="0">
              <a:latin typeface="Aptos Display" panose="020B0004020202020204" pitchFamily="34" charset="0"/>
            </a:endParaRPr>
          </a:p>
        </p:txBody>
      </p:sp>
      <p:pic>
        <p:nvPicPr>
          <p:cNvPr id="2050" name="Picture 2" descr="Involving Parents and Carers ...">
            <a:extLst>
              <a:ext uri="{FF2B5EF4-FFF2-40B4-BE49-F238E27FC236}">
                <a16:creationId xmlns:a16="http://schemas.microsoft.com/office/drawing/2014/main" id="{7D858CB2-1D9F-7597-E9B5-F249A5397B2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19728" y="2095812"/>
            <a:ext cx="2303312" cy="32246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16530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A2A13FAE-A855-C842-D99C-D2F91EF8F74E}"/>
              </a:ext>
            </a:extLst>
          </p:cNvPr>
          <p:cNvSpPr txBox="1"/>
          <p:nvPr/>
        </p:nvSpPr>
        <p:spPr>
          <a:xfrm>
            <a:off x="1013988" y="547323"/>
            <a:ext cx="9958812" cy="1077218"/>
          </a:xfrm>
          <a:prstGeom prst="rect">
            <a:avLst/>
          </a:prstGeom>
          <a:noFill/>
        </p:spPr>
        <p:txBody>
          <a:bodyPr wrap="square" rtlCol="0">
            <a:spAutoFit/>
          </a:bodyPr>
          <a:lstStyle/>
          <a:p>
            <a:pPr algn="ctr"/>
            <a:r>
              <a:rPr lang="en-GB" sz="4400" dirty="0">
                <a:solidFill>
                  <a:srgbClr val="000099"/>
                </a:solidFill>
                <a:latin typeface="Aptos Display" panose="020B0004020202020204" pitchFamily="34" charset="0"/>
              </a:rPr>
              <a:t>Downloadable Parent Information Booklet</a:t>
            </a:r>
          </a:p>
          <a:p>
            <a:pPr algn="ctr"/>
            <a:r>
              <a:rPr lang="en-GB" sz="2000" u="sng" dirty="0">
                <a:latin typeface="Aptos Display" panose="020B0004020202020204" pitchFamily="34" charset="0"/>
              </a:rPr>
              <a:t>https://foundationyears.org.uk/what-to-expect-when/</a:t>
            </a:r>
            <a:endParaRPr lang="en-GB" sz="3600" u="sng" dirty="0">
              <a:latin typeface="Aptos Display" panose="020B0004020202020204" pitchFamily="34" charset="0"/>
            </a:endParaRPr>
          </a:p>
        </p:txBody>
      </p:sp>
      <p:pic>
        <p:nvPicPr>
          <p:cNvPr id="11" name="Picture 10" descr="Logo&#10;&#10;Description automatically generated with medium confidence">
            <a:extLst>
              <a:ext uri="{FF2B5EF4-FFF2-40B4-BE49-F238E27FC236}">
                <a16:creationId xmlns:a16="http://schemas.microsoft.com/office/drawing/2014/main" id="{F9E24C7F-4487-C42E-7BEC-E40A954D917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139718" y="5673794"/>
            <a:ext cx="829945" cy="991870"/>
          </a:xfrm>
          <a:prstGeom prst="rect">
            <a:avLst/>
          </a:prstGeom>
          <a:noFill/>
          <a:ln>
            <a:noFill/>
          </a:ln>
        </p:spPr>
      </p:pic>
      <p:pic>
        <p:nvPicPr>
          <p:cNvPr id="2" name="Picture 1">
            <a:extLst>
              <a:ext uri="{FF2B5EF4-FFF2-40B4-BE49-F238E27FC236}">
                <a16:creationId xmlns:a16="http://schemas.microsoft.com/office/drawing/2014/main" id="{E55E64C7-7648-A1E6-6D54-492A2D8D01C4}"/>
              </a:ext>
            </a:extLst>
          </p:cNvPr>
          <p:cNvPicPr>
            <a:picLocks noChangeAspect="1"/>
          </p:cNvPicPr>
          <p:nvPr/>
        </p:nvPicPr>
        <p:blipFill>
          <a:blip r:embed="rId3"/>
          <a:stretch>
            <a:fillRect/>
          </a:stretch>
        </p:blipFill>
        <p:spPr>
          <a:xfrm>
            <a:off x="434675" y="1692063"/>
            <a:ext cx="6305334" cy="4347700"/>
          </a:xfrm>
          <a:prstGeom prst="rect">
            <a:avLst/>
          </a:prstGeom>
        </p:spPr>
      </p:pic>
      <p:sp>
        <p:nvSpPr>
          <p:cNvPr id="3" name="TextBox 2">
            <a:extLst>
              <a:ext uri="{FF2B5EF4-FFF2-40B4-BE49-F238E27FC236}">
                <a16:creationId xmlns:a16="http://schemas.microsoft.com/office/drawing/2014/main" id="{54B40D0B-CCCC-1C02-47D7-A8EECD9693F6}"/>
              </a:ext>
            </a:extLst>
          </p:cNvPr>
          <p:cNvSpPr txBox="1"/>
          <p:nvPr/>
        </p:nvSpPr>
        <p:spPr>
          <a:xfrm>
            <a:off x="7243637" y="2304314"/>
            <a:ext cx="4234401" cy="2862322"/>
          </a:xfrm>
          <a:prstGeom prst="rect">
            <a:avLst/>
          </a:prstGeom>
          <a:noFill/>
        </p:spPr>
        <p:txBody>
          <a:bodyPr wrap="square" rtlCol="0">
            <a:spAutoFit/>
          </a:bodyPr>
          <a:lstStyle/>
          <a:p>
            <a:r>
              <a:rPr lang="en-GB" dirty="0">
                <a:latin typeface="Aptos Display" panose="020B0004020202020204" pitchFamily="34" charset="0"/>
              </a:rPr>
              <a:t>The purpose of this booklet is to help you as a parent/carer find out more about how your child is learning and developing during their first five years.</a:t>
            </a:r>
          </a:p>
          <a:p>
            <a:endParaRPr lang="en-GB" dirty="0">
              <a:latin typeface="Aptos Display" panose="020B0004020202020204" pitchFamily="34" charset="0"/>
            </a:endParaRPr>
          </a:p>
          <a:p>
            <a:r>
              <a:rPr lang="en-GB" dirty="0">
                <a:latin typeface="Aptos Display" panose="020B0004020202020204" pitchFamily="34" charset="0"/>
              </a:rPr>
              <a:t>It has been written to help you know what to expect during these vitally important years by focusing on the seven areas of learning and development which are covered in the EYFS.</a:t>
            </a:r>
            <a:endParaRPr lang="en-GB" sz="2400" dirty="0">
              <a:latin typeface="Aptos Display" panose="020B0004020202020204" pitchFamily="34" charset="0"/>
            </a:endParaRPr>
          </a:p>
        </p:txBody>
      </p:sp>
    </p:spTree>
    <p:extLst>
      <p:ext uri="{BB962C8B-B14F-4D97-AF65-F5344CB8AC3E}">
        <p14:creationId xmlns:p14="http://schemas.microsoft.com/office/powerpoint/2010/main" val="22826433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A2A13FAE-A855-C842-D99C-D2F91EF8F74E}"/>
              </a:ext>
            </a:extLst>
          </p:cNvPr>
          <p:cNvSpPr txBox="1"/>
          <p:nvPr/>
        </p:nvSpPr>
        <p:spPr>
          <a:xfrm>
            <a:off x="2235200" y="547323"/>
            <a:ext cx="7426036" cy="769441"/>
          </a:xfrm>
          <a:prstGeom prst="rect">
            <a:avLst/>
          </a:prstGeom>
          <a:noFill/>
        </p:spPr>
        <p:txBody>
          <a:bodyPr wrap="square" rtlCol="0">
            <a:spAutoFit/>
          </a:bodyPr>
          <a:lstStyle/>
          <a:p>
            <a:pPr algn="ctr"/>
            <a:r>
              <a:rPr lang="en-GB" sz="4400" dirty="0">
                <a:solidFill>
                  <a:srgbClr val="000099"/>
                </a:solidFill>
                <a:latin typeface="Aptos Display" panose="020B0004020202020204" pitchFamily="34" charset="0"/>
              </a:rPr>
              <a:t>Tips for Starting School</a:t>
            </a:r>
          </a:p>
        </p:txBody>
      </p:sp>
      <p:sp>
        <p:nvSpPr>
          <p:cNvPr id="10" name="TextBox 9">
            <a:extLst>
              <a:ext uri="{FF2B5EF4-FFF2-40B4-BE49-F238E27FC236}">
                <a16:creationId xmlns:a16="http://schemas.microsoft.com/office/drawing/2014/main" id="{D862BE51-7401-235C-8BAC-13CD9B979653}"/>
              </a:ext>
            </a:extLst>
          </p:cNvPr>
          <p:cNvSpPr txBox="1"/>
          <p:nvPr/>
        </p:nvSpPr>
        <p:spPr>
          <a:xfrm>
            <a:off x="222336" y="6360263"/>
            <a:ext cx="3411410" cy="400110"/>
          </a:xfrm>
          <a:prstGeom prst="rect">
            <a:avLst/>
          </a:prstGeom>
          <a:noFill/>
        </p:spPr>
        <p:txBody>
          <a:bodyPr wrap="square" rtlCol="0">
            <a:spAutoFit/>
          </a:bodyPr>
          <a:lstStyle/>
          <a:p>
            <a:r>
              <a:rPr lang="en-GB" sz="2000" dirty="0">
                <a:latin typeface="Aptos Display" panose="020B0004020202020204" pitchFamily="34" charset="0"/>
              </a:rPr>
              <a:t>Handout in your child’s pack</a:t>
            </a:r>
            <a:endParaRPr lang="en-GB" sz="3600" dirty="0">
              <a:latin typeface="Aptos Display" panose="020B0004020202020204" pitchFamily="34" charset="0"/>
            </a:endParaRPr>
          </a:p>
        </p:txBody>
      </p:sp>
      <p:pic>
        <p:nvPicPr>
          <p:cNvPr id="11" name="Picture 10" descr="Logo&#10;&#10;Description automatically generated with medium confidence">
            <a:extLst>
              <a:ext uri="{FF2B5EF4-FFF2-40B4-BE49-F238E27FC236}">
                <a16:creationId xmlns:a16="http://schemas.microsoft.com/office/drawing/2014/main" id="{F9E24C7F-4487-C42E-7BEC-E40A954D917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139718" y="5673794"/>
            <a:ext cx="829945" cy="991870"/>
          </a:xfrm>
          <a:prstGeom prst="rect">
            <a:avLst/>
          </a:prstGeom>
          <a:noFill/>
          <a:ln>
            <a:noFill/>
          </a:ln>
        </p:spPr>
      </p:pic>
      <p:pic>
        <p:nvPicPr>
          <p:cNvPr id="2" name="Picture 2">
            <a:extLst>
              <a:ext uri="{FF2B5EF4-FFF2-40B4-BE49-F238E27FC236}">
                <a16:creationId xmlns:a16="http://schemas.microsoft.com/office/drawing/2014/main" id="{547D4D46-16FC-E362-E228-3FAB5FD7E91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35364" y="1339916"/>
            <a:ext cx="8121272" cy="493563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308993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A2A13FAE-A855-C842-D99C-D2F91EF8F74E}"/>
              </a:ext>
            </a:extLst>
          </p:cNvPr>
          <p:cNvSpPr txBox="1"/>
          <p:nvPr/>
        </p:nvSpPr>
        <p:spPr>
          <a:xfrm>
            <a:off x="443621" y="547323"/>
            <a:ext cx="10873212" cy="769441"/>
          </a:xfrm>
          <a:prstGeom prst="rect">
            <a:avLst/>
          </a:prstGeom>
          <a:noFill/>
        </p:spPr>
        <p:txBody>
          <a:bodyPr wrap="square" rtlCol="0">
            <a:spAutoFit/>
          </a:bodyPr>
          <a:lstStyle/>
          <a:p>
            <a:pPr algn="ctr"/>
            <a:r>
              <a:rPr lang="en-GB" sz="4400" dirty="0">
                <a:solidFill>
                  <a:srgbClr val="000099"/>
                </a:solidFill>
                <a:latin typeface="Aptos Display" panose="020B0004020202020204" pitchFamily="34" charset="0"/>
              </a:rPr>
              <a:t>What Can my Child do to Prepare Themselves?</a:t>
            </a:r>
          </a:p>
        </p:txBody>
      </p:sp>
      <p:pic>
        <p:nvPicPr>
          <p:cNvPr id="11" name="Picture 10" descr="Logo&#10;&#10;Description automatically generated with medium confidence">
            <a:extLst>
              <a:ext uri="{FF2B5EF4-FFF2-40B4-BE49-F238E27FC236}">
                <a16:creationId xmlns:a16="http://schemas.microsoft.com/office/drawing/2014/main" id="{F9E24C7F-4487-C42E-7BEC-E40A954D917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139718" y="5673794"/>
            <a:ext cx="829945" cy="991870"/>
          </a:xfrm>
          <a:prstGeom prst="rect">
            <a:avLst/>
          </a:prstGeom>
          <a:noFill/>
          <a:ln>
            <a:noFill/>
          </a:ln>
        </p:spPr>
      </p:pic>
      <p:sp>
        <p:nvSpPr>
          <p:cNvPr id="3" name="TextBox 2">
            <a:extLst>
              <a:ext uri="{FF2B5EF4-FFF2-40B4-BE49-F238E27FC236}">
                <a16:creationId xmlns:a16="http://schemas.microsoft.com/office/drawing/2014/main" id="{CAEB5D63-1D8C-5A1F-9DCF-3D3E58F331EC}"/>
              </a:ext>
            </a:extLst>
          </p:cNvPr>
          <p:cNvSpPr txBox="1"/>
          <p:nvPr/>
        </p:nvSpPr>
        <p:spPr>
          <a:xfrm>
            <a:off x="981375" y="1362712"/>
            <a:ext cx="9933686" cy="4062651"/>
          </a:xfrm>
          <a:prstGeom prst="rect">
            <a:avLst/>
          </a:prstGeom>
          <a:noFill/>
        </p:spPr>
        <p:txBody>
          <a:bodyPr wrap="square" rtlCol="0">
            <a:spAutoFit/>
          </a:bodyPr>
          <a:lstStyle/>
          <a:p>
            <a:pPr marL="342900" indent="-342900">
              <a:buFont typeface="Arial" panose="020B0604020202020204" pitchFamily="34" charset="0"/>
              <a:buChar char="•"/>
            </a:pPr>
            <a:r>
              <a:rPr lang="en-GB" sz="2000" dirty="0">
                <a:latin typeface="Aptos Display" panose="020B0004020202020204" pitchFamily="34" charset="0"/>
              </a:rPr>
              <a:t>On their own, practise changing in and out of their PE kit from their uniform and back again, including being able to independently turn clothes the right way round</a:t>
            </a:r>
          </a:p>
          <a:p>
            <a:endParaRPr lang="en-GB" sz="1200" dirty="0">
              <a:latin typeface="Aptos Display" panose="020B0004020202020204" pitchFamily="34" charset="0"/>
            </a:endParaRPr>
          </a:p>
          <a:p>
            <a:pPr marL="342900" indent="-342900">
              <a:buFont typeface="Arial" panose="020B0604020202020204" pitchFamily="34" charset="0"/>
              <a:buChar char="•"/>
            </a:pPr>
            <a:r>
              <a:rPr lang="en-GB" sz="2000" dirty="0">
                <a:latin typeface="Aptos Display" panose="020B0004020202020204" pitchFamily="34" charset="0"/>
              </a:rPr>
              <a:t>Cut their own food up using a knife and fork</a:t>
            </a:r>
          </a:p>
          <a:p>
            <a:pPr marL="342900" indent="-342900">
              <a:buFont typeface="Arial" panose="020B0604020202020204" pitchFamily="34" charset="0"/>
              <a:buChar char="•"/>
            </a:pPr>
            <a:endParaRPr lang="en-GB" sz="1200" dirty="0">
              <a:latin typeface="Aptos Display" panose="020B0004020202020204" pitchFamily="34" charset="0"/>
            </a:endParaRPr>
          </a:p>
          <a:p>
            <a:pPr marL="342900" indent="-342900">
              <a:buFont typeface="Arial" panose="020B0604020202020204" pitchFamily="34" charset="0"/>
              <a:buChar char="•"/>
            </a:pPr>
            <a:r>
              <a:rPr lang="en-GB" sz="2000" dirty="0">
                <a:latin typeface="Aptos Display" panose="020B0004020202020204" pitchFamily="34" charset="0"/>
              </a:rPr>
              <a:t>Hold a plate of food and walk it a distance of 10 metres without spilling and placing it on the table</a:t>
            </a:r>
          </a:p>
          <a:p>
            <a:pPr marL="342900" indent="-342900">
              <a:buFont typeface="Arial" panose="020B0604020202020204" pitchFamily="34" charset="0"/>
              <a:buChar char="•"/>
            </a:pPr>
            <a:endParaRPr lang="en-GB" sz="1200" dirty="0">
              <a:latin typeface="Aptos Display" panose="020B0004020202020204" pitchFamily="34" charset="0"/>
            </a:endParaRPr>
          </a:p>
          <a:p>
            <a:pPr marL="342900" indent="-342900">
              <a:buFont typeface="Arial" panose="020B0604020202020204" pitchFamily="34" charset="0"/>
              <a:buChar char="•"/>
            </a:pPr>
            <a:r>
              <a:rPr lang="en-GB" sz="2000" dirty="0">
                <a:latin typeface="Aptos Display" panose="020B0004020202020204" pitchFamily="34" charset="0"/>
              </a:rPr>
              <a:t>Make a ‘This is Me’ book about themselves containing photographs of people and items that are special to them so they can share throughout the first year of school (scrap book in book bag)</a:t>
            </a:r>
          </a:p>
          <a:p>
            <a:pPr marL="342900" indent="-342900">
              <a:buFont typeface="Arial" panose="020B0604020202020204" pitchFamily="34" charset="0"/>
              <a:buChar char="•"/>
            </a:pPr>
            <a:endParaRPr lang="en-GB" sz="1200" dirty="0">
              <a:latin typeface="Aptos Display" panose="020B0004020202020204" pitchFamily="34" charset="0"/>
            </a:endParaRPr>
          </a:p>
          <a:p>
            <a:pPr marL="342900" indent="-342900">
              <a:buFont typeface="Arial" panose="020B0604020202020204" pitchFamily="34" charset="0"/>
              <a:buChar char="•"/>
            </a:pPr>
            <a:r>
              <a:rPr lang="en-GB" sz="2000" dirty="0">
                <a:latin typeface="Aptos Display" panose="020B0004020202020204" pitchFamily="34" charset="0"/>
              </a:rPr>
              <a:t>Hold things like a paintbrush / tweezers / scissors / pen in a preferred hand and use them safely and with control</a:t>
            </a:r>
            <a:endParaRPr lang="en-GB" sz="3600" dirty="0">
              <a:latin typeface="Aptos Display" panose="020B0004020202020204" pitchFamily="34" charset="0"/>
            </a:endParaRPr>
          </a:p>
        </p:txBody>
      </p:sp>
      <p:pic>
        <p:nvPicPr>
          <p:cNvPr id="5122" name="Picture 2" descr="knife vector illustration. Flat vector ...">
            <a:extLst>
              <a:ext uri="{FF2B5EF4-FFF2-40B4-BE49-F238E27FC236}">
                <a16:creationId xmlns:a16="http://schemas.microsoft.com/office/drawing/2014/main" id="{AF6868D7-CB63-3307-1C34-7046F849066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54205" y="5305451"/>
            <a:ext cx="1471000" cy="1333873"/>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Vector Graphics &amp; Clip Art ...">
            <a:extLst>
              <a:ext uri="{FF2B5EF4-FFF2-40B4-BE49-F238E27FC236}">
                <a16:creationId xmlns:a16="http://schemas.microsoft.com/office/drawing/2014/main" id="{333FAA12-3DB1-0655-5DC4-3E99D5DED61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4240" y="5305451"/>
            <a:ext cx="1912644" cy="1432637"/>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Cheerful Male Child Standing Holding ...">
            <a:extLst>
              <a:ext uri="{FF2B5EF4-FFF2-40B4-BE49-F238E27FC236}">
                <a16:creationId xmlns:a16="http://schemas.microsoft.com/office/drawing/2014/main" id="{F934A1B6-0614-61A7-0CF4-EA7C392A011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32503" y="5182204"/>
            <a:ext cx="1129939" cy="1555884"/>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21A3A99C-9197-3DB6-D129-B379B8AD0EFF}"/>
              </a:ext>
            </a:extLst>
          </p:cNvPr>
          <p:cNvPicPr>
            <a:picLocks noChangeAspect="1"/>
          </p:cNvPicPr>
          <p:nvPr/>
        </p:nvPicPr>
        <p:blipFill>
          <a:blip r:embed="rId6"/>
          <a:stretch>
            <a:fillRect/>
          </a:stretch>
        </p:blipFill>
        <p:spPr>
          <a:xfrm>
            <a:off x="6594253" y="5305451"/>
            <a:ext cx="1664174" cy="1432637"/>
          </a:xfrm>
          <a:prstGeom prst="rect">
            <a:avLst/>
          </a:prstGeom>
        </p:spPr>
      </p:pic>
      <p:pic>
        <p:nvPicPr>
          <p:cNvPr id="5128" name="Picture 8" descr="160+ Kid Holding Scissors Stock ...">
            <a:extLst>
              <a:ext uri="{FF2B5EF4-FFF2-40B4-BE49-F238E27FC236}">
                <a16:creationId xmlns:a16="http://schemas.microsoft.com/office/drawing/2014/main" id="{FE29EFB0-10EF-5B75-DA76-AF54A18BB26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98689" y="5286546"/>
            <a:ext cx="1600766" cy="14515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08548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A2A13FAE-A855-C842-D99C-D2F91EF8F74E}"/>
              </a:ext>
            </a:extLst>
          </p:cNvPr>
          <p:cNvSpPr txBox="1"/>
          <p:nvPr/>
        </p:nvSpPr>
        <p:spPr>
          <a:xfrm>
            <a:off x="2235200" y="547323"/>
            <a:ext cx="7426036" cy="769441"/>
          </a:xfrm>
          <a:prstGeom prst="rect">
            <a:avLst/>
          </a:prstGeom>
          <a:noFill/>
        </p:spPr>
        <p:txBody>
          <a:bodyPr wrap="square" rtlCol="0">
            <a:spAutoFit/>
          </a:bodyPr>
          <a:lstStyle/>
          <a:p>
            <a:pPr algn="ctr"/>
            <a:r>
              <a:rPr lang="en-GB" sz="4400" dirty="0">
                <a:solidFill>
                  <a:srgbClr val="000099"/>
                </a:solidFill>
                <a:latin typeface="Aptos Display" panose="020B0004020202020204" pitchFamily="34" charset="0"/>
              </a:rPr>
              <a:t>Top Tips for You</a:t>
            </a:r>
          </a:p>
        </p:txBody>
      </p:sp>
      <p:pic>
        <p:nvPicPr>
          <p:cNvPr id="11" name="Picture 10" descr="Logo&#10;&#10;Description automatically generated with medium confidence">
            <a:extLst>
              <a:ext uri="{FF2B5EF4-FFF2-40B4-BE49-F238E27FC236}">
                <a16:creationId xmlns:a16="http://schemas.microsoft.com/office/drawing/2014/main" id="{F9E24C7F-4487-C42E-7BEC-E40A954D917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139718" y="5673794"/>
            <a:ext cx="829945" cy="991870"/>
          </a:xfrm>
          <a:prstGeom prst="rect">
            <a:avLst/>
          </a:prstGeom>
          <a:noFill/>
          <a:ln>
            <a:noFill/>
          </a:ln>
        </p:spPr>
      </p:pic>
      <p:sp>
        <p:nvSpPr>
          <p:cNvPr id="2" name="TextBox 1">
            <a:extLst>
              <a:ext uri="{FF2B5EF4-FFF2-40B4-BE49-F238E27FC236}">
                <a16:creationId xmlns:a16="http://schemas.microsoft.com/office/drawing/2014/main" id="{14E6CFAA-FA0E-F9EF-1C84-253A10E32F02}"/>
              </a:ext>
            </a:extLst>
          </p:cNvPr>
          <p:cNvSpPr txBox="1"/>
          <p:nvPr/>
        </p:nvSpPr>
        <p:spPr>
          <a:xfrm>
            <a:off x="981375" y="1362712"/>
            <a:ext cx="9933686" cy="5016758"/>
          </a:xfrm>
          <a:prstGeom prst="rect">
            <a:avLst/>
          </a:prstGeom>
          <a:noFill/>
        </p:spPr>
        <p:txBody>
          <a:bodyPr wrap="square" rtlCol="0">
            <a:spAutoFit/>
          </a:bodyPr>
          <a:lstStyle/>
          <a:p>
            <a:endParaRPr lang="en-GB" sz="1400" dirty="0">
              <a:latin typeface="Aptos Display" panose="020B0004020202020204" pitchFamily="34" charset="0"/>
            </a:endParaRPr>
          </a:p>
          <a:p>
            <a:pPr marL="342900" indent="-342900">
              <a:buFont typeface="Arial" panose="020B0604020202020204" pitchFamily="34" charset="0"/>
              <a:buChar char="•"/>
            </a:pPr>
            <a:r>
              <a:rPr lang="en-GB" sz="2000" dirty="0">
                <a:latin typeface="Aptos Display" panose="020B0004020202020204" pitchFamily="34" charset="0"/>
              </a:rPr>
              <a:t>At the gate, try to say goodbye quickly and encourage your child to come to line up independently. Stay positive and upbeat. This usually makes the transition so much easier for the children</a:t>
            </a:r>
          </a:p>
          <a:p>
            <a:endParaRPr lang="en-GB" sz="2000" dirty="0">
              <a:latin typeface="Aptos Display" panose="020B0004020202020204" pitchFamily="34" charset="0"/>
            </a:endParaRPr>
          </a:p>
          <a:p>
            <a:pPr marL="342900" indent="-342900">
              <a:buFont typeface="Arial" panose="020B0604020202020204" pitchFamily="34" charset="0"/>
              <a:buChar char="•"/>
            </a:pPr>
            <a:r>
              <a:rPr lang="en-GB" sz="2000" dirty="0">
                <a:latin typeface="Aptos Display" panose="020B0004020202020204" pitchFamily="34" charset="0"/>
              </a:rPr>
              <a:t>Encourage and keep to a consistent bedtime routine and bed time. This will </a:t>
            </a:r>
            <a:r>
              <a:rPr lang="en-GB" sz="2000" b="0" i="0" dirty="0">
                <a:solidFill>
                  <a:srgbClr val="040C28"/>
                </a:solidFill>
                <a:effectLst/>
                <a:latin typeface="Aptos Display" panose="020B0004020202020204" pitchFamily="34" charset="0"/>
              </a:rPr>
              <a:t>help prepare your child for sleep by helping them relax and wind down</a:t>
            </a:r>
            <a:r>
              <a:rPr lang="en-GB" sz="2000" dirty="0">
                <a:solidFill>
                  <a:srgbClr val="202124"/>
                </a:solidFill>
                <a:highlight>
                  <a:srgbClr val="FFFFFF"/>
                </a:highlight>
                <a:latin typeface="Aptos Display" panose="020B0004020202020204" pitchFamily="34" charset="0"/>
              </a:rPr>
              <a:t> and be refreshed and ready for their days at school</a:t>
            </a:r>
            <a:endParaRPr lang="en-GB" sz="2000" dirty="0">
              <a:latin typeface="Aptos Display" panose="020B0004020202020204" pitchFamily="34" charset="0"/>
            </a:endParaRPr>
          </a:p>
          <a:p>
            <a:pPr marL="342900" indent="-342900">
              <a:buFont typeface="Arial" panose="020B0604020202020204" pitchFamily="34" charset="0"/>
              <a:buChar char="•"/>
            </a:pPr>
            <a:endParaRPr lang="en-GB" sz="1200" dirty="0">
              <a:latin typeface="Aptos Display" panose="020B0004020202020204" pitchFamily="34" charset="0"/>
            </a:endParaRPr>
          </a:p>
          <a:p>
            <a:pPr marL="342900" indent="-342900">
              <a:buFont typeface="Arial" panose="020B0604020202020204" pitchFamily="34" charset="0"/>
              <a:buChar char="•"/>
            </a:pPr>
            <a:r>
              <a:rPr lang="en-GB" sz="2000" dirty="0">
                <a:latin typeface="Aptos Display" panose="020B0004020202020204" pitchFamily="34" charset="0"/>
              </a:rPr>
              <a:t>Talk to your child about their day. Try to use open questions and use the EYFS Weekly Overview as a starting point</a:t>
            </a:r>
          </a:p>
          <a:p>
            <a:pPr marL="342900" indent="-342900">
              <a:buFont typeface="Arial" panose="020B0604020202020204" pitchFamily="34" charset="0"/>
              <a:buChar char="•"/>
            </a:pPr>
            <a:endParaRPr lang="en-GB" sz="1200" dirty="0">
              <a:latin typeface="Aptos Display" panose="020B0004020202020204" pitchFamily="34" charset="0"/>
            </a:endParaRPr>
          </a:p>
          <a:p>
            <a:pPr marL="342900" indent="-342900">
              <a:buFont typeface="Arial" panose="020B0604020202020204" pitchFamily="34" charset="0"/>
              <a:buChar char="•"/>
            </a:pPr>
            <a:r>
              <a:rPr lang="en-GB" sz="2000" dirty="0">
                <a:latin typeface="Aptos Display" panose="020B0004020202020204" pitchFamily="34" charset="0"/>
              </a:rPr>
              <a:t>Attend as many school run workshops as you can. There are for you to understand how your child learns in different areas and support them in their development</a:t>
            </a:r>
          </a:p>
          <a:p>
            <a:pPr marL="342900" indent="-342900">
              <a:buFont typeface="Arial" panose="020B0604020202020204" pitchFamily="34" charset="0"/>
              <a:buChar char="•"/>
            </a:pPr>
            <a:endParaRPr lang="en-GB" sz="1200" dirty="0">
              <a:latin typeface="Aptos Display" panose="020B0004020202020204" pitchFamily="34" charset="0"/>
            </a:endParaRPr>
          </a:p>
          <a:p>
            <a:pPr marL="342900" indent="-342900">
              <a:buFont typeface="Arial" panose="020B0604020202020204" pitchFamily="34" charset="0"/>
              <a:buChar char="•"/>
            </a:pPr>
            <a:r>
              <a:rPr lang="en-GB" sz="2000" dirty="0">
                <a:latin typeface="Aptos Display" panose="020B0004020202020204" pitchFamily="34" charset="0"/>
              </a:rPr>
              <a:t>Talk to us about any worries or concerns, or simply if you have any questions! We would rather be able to help you as soon as we can</a:t>
            </a:r>
          </a:p>
        </p:txBody>
      </p:sp>
      <p:pic>
        <p:nvPicPr>
          <p:cNvPr id="7172" name="Picture 4" descr="Child Saying Goodbye Stock ...">
            <a:extLst>
              <a:ext uri="{FF2B5EF4-FFF2-40B4-BE49-F238E27FC236}">
                <a16:creationId xmlns:a16="http://schemas.microsoft.com/office/drawing/2014/main" id="{C89C1B6D-7894-2783-FB52-A926E93BAC8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36946" y="130233"/>
            <a:ext cx="1824738" cy="1409699"/>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pic>
        <p:nvPicPr>
          <p:cNvPr id="1026" name="Picture 2" descr="Parents Talking Stock Illustrations – 1,275 Parents Talking ...">
            <a:extLst>
              <a:ext uri="{FF2B5EF4-FFF2-40B4-BE49-F238E27FC236}">
                <a16:creationId xmlns:a16="http://schemas.microsoft.com/office/drawing/2014/main" id="{5632FC45-7C1A-22C7-BA78-9A6A49DED6B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0316" y="130234"/>
            <a:ext cx="1571625" cy="1409700"/>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65739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A2A13FAE-A855-C842-D99C-D2F91EF8F74E}"/>
              </a:ext>
            </a:extLst>
          </p:cNvPr>
          <p:cNvSpPr txBox="1"/>
          <p:nvPr/>
        </p:nvSpPr>
        <p:spPr>
          <a:xfrm>
            <a:off x="1301395" y="330327"/>
            <a:ext cx="9197920" cy="769441"/>
          </a:xfrm>
          <a:prstGeom prst="rect">
            <a:avLst/>
          </a:prstGeom>
          <a:noFill/>
        </p:spPr>
        <p:txBody>
          <a:bodyPr wrap="square" rtlCol="0">
            <a:spAutoFit/>
          </a:bodyPr>
          <a:lstStyle/>
          <a:p>
            <a:pPr algn="ctr"/>
            <a:r>
              <a:rPr lang="en-GB" sz="4400" dirty="0">
                <a:solidFill>
                  <a:srgbClr val="000099"/>
                </a:solidFill>
                <a:latin typeface="Aptos Display" panose="020B0004020202020204" pitchFamily="34" charset="0"/>
              </a:rPr>
              <a:t>What Does My Child Need in School?</a:t>
            </a:r>
          </a:p>
        </p:txBody>
      </p:sp>
      <p:pic>
        <p:nvPicPr>
          <p:cNvPr id="11" name="Picture 10" descr="Logo&#10;&#10;Description automatically generated with medium confidence">
            <a:extLst>
              <a:ext uri="{FF2B5EF4-FFF2-40B4-BE49-F238E27FC236}">
                <a16:creationId xmlns:a16="http://schemas.microsoft.com/office/drawing/2014/main" id="{F9E24C7F-4487-C42E-7BEC-E40A954D917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139718" y="5673794"/>
            <a:ext cx="829945" cy="991870"/>
          </a:xfrm>
          <a:prstGeom prst="rect">
            <a:avLst/>
          </a:prstGeom>
          <a:noFill/>
          <a:ln>
            <a:noFill/>
          </a:ln>
        </p:spPr>
      </p:pic>
      <p:pic>
        <p:nvPicPr>
          <p:cNvPr id="7170" name="Picture 2" descr="nursery spare clothes ...">
            <a:extLst>
              <a:ext uri="{FF2B5EF4-FFF2-40B4-BE49-F238E27FC236}">
                <a16:creationId xmlns:a16="http://schemas.microsoft.com/office/drawing/2014/main" id="{7F89C1A6-7221-0178-3CC6-6FA3D4A884A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514" y="90359"/>
            <a:ext cx="1000499" cy="1249379"/>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DE279F2E-3370-255B-74F2-F8F77DD5B085}"/>
              </a:ext>
            </a:extLst>
          </p:cNvPr>
          <p:cNvSpPr txBox="1"/>
          <p:nvPr/>
        </p:nvSpPr>
        <p:spPr>
          <a:xfrm>
            <a:off x="981375" y="1362712"/>
            <a:ext cx="9933686" cy="5539978"/>
          </a:xfrm>
          <a:prstGeom prst="rect">
            <a:avLst/>
          </a:prstGeom>
          <a:noFill/>
        </p:spPr>
        <p:txBody>
          <a:bodyPr wrap="square" rtlCol="0">
            <a:spAutoFit/>
          </a:bodyPr>
          <a:lstStyle/>
          <a:p>
            <a:r>
              <a:rPr lang="en-GB" sz="2400" dirty="0">
                <a:latin typeface="Aptos Display" panose="020B0004020202020204" pitchFamily="34" charset="0"/>
              </a:rPr>
              <a:t>Items to be kept at school:</a:t>
            </a:r>
          </a:p>
          <a:p>
            <a:pPr marL="342900" indent="-342900">
              <a:buFont typeface="Arial" panose="020B0604020202020204" pitchFamily="34" charset="0"/>
              <a:buChar char="•"/>
            </a:pPr>
            <a:r>
              <a:rPr lang="en-GB" sz="2400" dirty="0">
                <a:latin typeface="Aptos Display" panose="020B0004020202020204" pitchFamily="34" charset="0"/>
              </a:rPr>
              <a:t>PE kit in house colour including trainers or plimsolls</a:t>
            </a:r>
          </a:p>
          <a:p>
            <a:pPr marL="342900" indent="-342900">
              <a:buFont typeface="Arial" panose="020B0604020202020204" pitchFamily="34" charset="0"/>
              <a:buChar char="•"/>
            </a:pPr>
            <a:r>
              <a:rPr lang="en-GB" sz="2400" dirty="0">
                <a:latin typeface="Aptos Display" panose="020B0004020202020204" pitchFamily="34" charset="0"/>
              </a:rPr>
              <a:t>Put spare clothes including underwear in your child’s bag, along with an empty carrier bag</a:t>
            </a:r>
          </a:p>
          <a:p>
            <a:pPr marL="342900" indent="-342900">
              <a:buFont typeface="Arial" panose="020B0604020202020204" pitchFamily="34" charset="0"/>
              <a:buChar char="•"/>
            </a:pPr>
            <a:r>
              <a:rPr lang="en-GB" sz="2400" dirty="0">
                <a:latin typeface="Aptos Display" panose="020B0004020202020204" pitchFamily="34" charset="0"/>
              </a:rPr>
              <a:t>Wellies and rain mac</a:t>
            </a:r>
          </a:p>
          <a:p>
            <a:pPr marL="342900" indent="-342900">
              <a:buFont typeface="Arial" panose="020B0604020202020204" pitchFamily="34" charset="0"/>
              <a:buChar char="•"/>
            </a:pPr>
            <a:endParaRPr lang="en-GB" sz="1400" dirty="0">
              <a:latin typeface="Aptos Display" panose="020B0004020202020204" pitchFamily="34" charset="0"/>
            </a:endParaRPr>
          </a:p>
          <a:p>
            <a:r>
              <a:rPr lang="en-GB" sz="2400" dirty="0">
                <a:latin typeface="Aptos Display" panose="020B0004020202020204" pitchFamily="34" charset="0"/>
              </a:rPr>
              <a:t>Items to be brought in daily:</a:t>
            </a:r>
          </a:p>
          <a:p>
            <a:pPr marL="342900" indent="-342900">
              <a:buFont typeface="Arial" panose="020B0604020202020204" pitchFamily="34" charset="0"/>
              <a:buChar char="•"/>
            </a:pPr>
            <a:r>
              <a:rPr lang="en-GB" sz="2400" dirty="0">
                <a:latin typeface="Aptos Display" panose="020B0004020202020204" pitchFamily="34" charset="0"/>
              </a:rPr>
              <a:t>Book bag (available to purchase at First4Uniform)</a:t>
            </a:r>
          </a:p>
          <a:p>
            <a:pPr marL="342900" indent="-342900">
              <a:buFont typeface="Arial" panose="020B0604020202020204" pitchFamily="34" charset="0"/>
              <a:buChar char="•"/>
            </a:pPr>
            <a:r>
              <a:rPr lang="en-GB" sz="2400" dirty="0">
                <a:latin typeface="Aptos Display" panose="020B0004020202020204" pitchFamily="34" charset="0"/>
              </a:rPr>
              <a:t>Water bottle</a:t>
            </a:r>
          </a:p>
          <a:p>
            <a:pPr marL="342900" indent="-342900">
              <a:buFont typeface="Arial" panose="020B0604020202020204" pitchFamily="34" charset="0"/>
              <a:buChar char="•"/>
            </a:pPr>
            <a:r>
              <a:rPr lang="en-GB" sz="2400" dirty="0">
                <a:latin typeface="Aptos Display" panose="020B0004020202020204" pitchFamily="34" charset="0"/>
              </a:rPr>
              <a:t>Snack</a:t>
            </a:r>
          </a:p>
          <a:p>
            <a:endParaRPr lang="en-GB" sz="1400" dirty="0">
              <a:latin typeface="Aptos Display" panose="020B0004020202020204" pitchFamily="34" charset="0"/>
            </a:endParaRPr>
          </a:p>
          <a:p>
            <a:r>
              <a:rPr lang="en-GB" sz="2400" dirty="0">
                <a:latin typeface="Aptos Display" panose="020B0004020202020204" pitchFamily="34" charset="0"/>
              </a:rPr>
              <a:t>Donations if you wish to:</a:t>
            </a:r>
          </a:p>
          <a:p>
            <a:pPr marL="342900" indent="-342900">
              <a:buFont typeface="Arial" panose="020B0604020202020204" pitchFamily="34" charset="0"/>
              <a:buChar char="•"/>
            </a:pPr>
            <a:r>
              <a:rPr lang="en-GB" sz="2400" dirty="0">
                <a:latin typeface="Aptos Display" panose="020B0004020202020204" pitchFamily="34" charset="0"/>
              </a:rPr>
              <a:t>Wet wipes</a:t>
            </a:r>
          </a:p>
          <a:p>
            <a:pPr marL="342900" indent="-342900">
              <a:buFont typeface="Arial" panose="020B0604020202020204" pitchFamily="34" charset="0"/>
              <a:buChar char="•"/>
            </a:pPr>
            <a:r>
              <a:rPr lang="en-GB" sz="2400" dirty="0">
                <a:latin typeface="Aptos Display" panose="020B0004020202020204" pitchFamily="34" charset="0"/>
              </a:rPr>
              <a:t>Tissues (boxed)</a:t>
            </a:r>
          </a:p>
          <a:p>
            <a:pPr marL="342900" indent="-342900">
              <a:buFont typeface="Arial" panose="020B0604020202020204" pitchFamily="34" charset="0"/>
              <a:buChar char="•"/>
            </a:pPr>
            <a:r>
              <a:rPr lang="en-GB" sz="2400" dirty="0">
                <a:latin typeface="Aptos Display" panose="020B0004020202020204" pitchFamily="34" charset="0"/>
              </a:rPr>
              <a:t>Clean socks / underwear</a:t>
            </a:r>
          </a:p>
          <a:p>
            <a:endParaRPr lang="en-GB" sz="1400" dirty="0">
              <a:latin typeface="Aptos Display" panose="020B0004020202020204" pitchFamily="34" charset="0"/>
            </a:endParaRPr>
          </a:p>
        </p:txBody>
      </p:sp>
      <p:pic>
        <p:nvPicPr>
          <p:cNvPr id="2050" name="Picture 2" descr="Rain Boots Kids Stock Illustrations ...">
            <a:extLst>
              <a:ext uri="{FF2B5EF4-FFF2-40B4-BE49-F238E27FC236}">
                <a16:creationId xmlns:a16="http://schemas.microsoft.com/office/drawing/2014/main" id="{2012ED66-F18E-F121-2A6B-44451375BA4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503971" y="90359"/>
            <a:ext cx="1413307" cy="141330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E779B62C-D7BB-0C44-8BC8-0AB1F029CEE2}"/>
              </a:ext>
            </a:extLst>
          </p:cNvPr>
          <p:cNvSpPr txBox="1"/>
          <p:nvPr/>
        </p:nvSpPr>
        <p:spPr>
          <a:xfrm>
            <a:off x="7312495" y="4587347"/>
            <a:ext cx="3186820" cy="1815882"/>
          </a:xfrm>
          <a:prstGeom prst="rect">
            <a:avLst/>
          </a:prstGeom>
          <a:solidFill>
            <a:schemeClr val="accent1"/>
          </a:solidFill>
          <a:effectLst>
            <a:softEdge rad="127000"/>
          </a:effectLst>
        </p:spPr>
        <p:txBody>
          <a:bodyPr wrap="square" rtlCol="0">
            <a:spAutoFit/>
          </a:bodyPr>
          <a:lstStyle/>
          <a:p>
            <a:pPr algn="ctr"/>
            <a:r>
              <a:rPr lang="en-GB" sz="2800" dirty="0">
                <a:latin typeface="Aptos Display" panose="020B0004020202020204" pitchFamily="34" charset="0"/>
              </a:rPr>
              <a:t>PLEASE ENSURE EVERYTHING IS CLEARLY LABELLED!</a:t>
            </a:r>
          </a:p>
        </p:txBody>
      </p:sp>
    </p:spTree>
    <p:extLst>
      <p:ext uri="{BB962C8B-B14F-4D97-AF65-F5344CB8AC3E}">
        <p14:creationId xmlns:p14="http://schemas.microsoft.com/office/powerpoint/2010/main" val="20064814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2">
            <a:extLst>
              <a:ext uri="{FF2B5EF4-FFF2-40B4-BE49-F238E27FC236}">
                <a16:creationId xmlns:a16="http://schemas.microsoft.com/office/drawing/2014/main" id="{8A2DBB2E-48B1-9EFD-CEF7-65D32201B1BC}"/>
              </a:ext>
            </a:extLst>
          </p:cNvPr>
          <p:cNvSpPr/>
          <p:nvPr/>
        </p:nvSpPr>
        <p:spPr>
          <a:xfrm>
            <a:off x="3763244" y="5164494"/>
            <a:ext cx="4739951" cy="1693506"/>
          </a:xfrm>
          <a:custGeom>
            <a:avLst/>
            <a:gdLst/>
            <a:ahLst/>
            <a:cxnLst/>
            <a:rect l="l" t="t" r="r" b="b"/>
            <a:pathLst>
              <a:path w="7315200" h="3218688">
                <a:moveTo>
                  <a:pt x="0" y="0"/>
                </a:moveTo>
                <a:lnTo>
                  <a:pt x="7315200" y="0"/>
                </a:lnTo>
                <a:lnTo>
                  <a:pt x="7315200" y="3218688"/>
                </a:lnTo>
                <a:lnTo>
                  <a:pt x="0" y="3218688"/>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sp>
        <p:nvSpPr>
          <p:cNvPr id="9" name="TextBox 8">
            <a:extLst>
              <a:ext uri="{FF2B5EF4-FFF2-40B4-BE49-F238E27FC236}">
                <a16:creationId xmlns:a16="http://schemas.microsoft.com/office/drawing/2014/main" id="{A2A13FAE-A855-C842-D99C-D2F91EF8F74E}"/>
              </a:ext>
            </a:extLst>
          </p:cNvPr>
          <p:cNvSpPr txBox="1"/>
          <p:nvPr/>
        </p:nvSpPr>
        <p:spPr>
          <a:xfrm>
            <a:off x="2235200" y="547323"/>
            <a:ext cx="7426036" cy="769441"/>
          </a:xfrm>
          <a:prstGeom prst="rect">
            <a:avLst/>
          </a:prstGeom>
          <a:noFill/>
        </p:spPr>
        <p:txBody>
          <a:bodyPr wrap="square" rtlCol="0">
            <a:spAutoFit/>
          </a:bodyPr>
          <a:lstStyle/>
          <a:p>
            <a:pPr algn="ctr"/>
            <a:r>
              <a:rPr lang="en-GB" sz="4400" dirty="0">
                <a:solidFill>
                  <a:srgbClr val="000099"/>
                </a:solidFill>
                <a:latin typeface="Aptos Display" panose="020B0004020202020204" pitchFamily="34" charset="0"/>
              </a:rPr>
              <a:t>Welcome to Our School Library</a:t>
            </a:r>
          </a:p>
        </p:txBody>
      </p:sp>
      <p:sp>
        <p:nvSpPr>
          <p:cNvPr id="10" name="TextBox 9">
            <a:extLst>
              <a:ext uri="{FF2B5EF4-FFF2-40B4-BE49-F238E27FC236}">
                <a16:creationId xmlns:a16="http://schemas.microsoft.com/office/drawing/2014/main" id="{D862BE51-7401-235C-8BAC-13CD9B979653}"/>
              </a:ext>
            </a:extLst>
          </p:cNvPr>
          <p:cNvSpPr txBox="1"/>
          <p:nvPr/>
        </p:nvSpPr>
        <p:spPr>
          <a:xfrm>
            <a:off x="904341" y="1405894"/>
            <a:ext cx="10457758" cy="3170099"/>
          </a:xfrm>
          <a:prstGeom prst="rect">
            <a:avLst/>
          </a:prstGeom>
          <a:noFill/>
        </p:spPr>
        <p:txBody>
          <a:bodyPr wrap="square" rtlCol="0">
            <a:spAutoFit/>
          </a:bodyPr>
          <a:lstStyle/>
          <a:p>
            <a:pPr marL="342900" indent="-342900">
              <a:buFont typeface="Arial" panose="020B0604020202020204" pitchFamily="34" charset="0"/>
              <a:buChar char="•"/>
            </a:pPr>
            <a:r>
              <a:rPr lang="en-GB" sz="2000" dirty="0">
                <a:latin typeface="Aptos Display" panose="020B0004020202020204" pitchFamily="34" charset="0"/>
              </a:rPr>
              <a:t>Children borrow books regularly during their time at school. They have regular sessions with our school librarian</a:t>
            </a:r>
          </a:p>
          <a:p>
            <a:pPr marL="342900" indent="-342900">
              <a:buFont typeface="Arial" panose="020B0604020202020204" pitchFamily="34" charset="0"/>
              <a:buChar char="•"/>
            </a:pPr>
            <a:endParaRPr lang="en-GB" sz="2000" dirty="0">
              <a:latin typeface="Aptos Display" panose="020B0004020202020204" pitchFamily="34" charset="0"/>
            </a:endParaRPr>
          </a:p>
          <a:p>
            <a:pPr marL="342900" indent="-342900">
              <a:buFont typeface="Arial" panose="020B0604020202020204" pitchFamily="34" charset="0"/>
              <a:buChar char="•"/>
            </a:pPr>
            <a:r>
              <a:rPr lang="en-GB" sz="2000" dirty="0">
                <a:latin typeface="Aptos Display" panose="020B0004020202020204" pitchFamily="34" charset="0"/>
              </a:rPr>
              <a:t>During these session they share stories, learn how to use the library and learn how to use books to support their learning in class</a:t>
            </a:r>
          </a:p>
          <a:p>
            <a:pPr marL="342900" indent="-342900">
              <a:buFont typeface="Arial" panose="020B0604020202020204" pitchFamily="34" charset="0"/>
              <a:buChar char="•"/>
            </a:pPr>
            <a:endParaRPr lang="en-GB" sz="2000" dirty="0">
              <a:latin typeface="Aptos Display" panose="020B0004020202020204" pitchFamily="34" charset="0"/>
            </a:endParaRPr>
          </a:p>
          <a:p>
            <a:pPr marL="342900" indent="-342900">
              <a:buFont typeface="Arial" panose="020B0604020202020204" pitchFamily="34" charset="0"/>
              <a:buChar char="•"/>
            </a:pPr>
            <a:r>
              <a:rPr lang="en-GB" sz="2000" dirty="0">
                <a:latin typeface="Aptos Display" panose="020B0004020202020204" pitchFamily="34" charset="0"/>
              </a:rPr>
              <a:t>Please encourage your children to:</a:t>
            </a:r>
          </a:p>
          <a:p>
            <a:pPr marL="800100" lvl="1" indent="-342900">
              <a:buFont typeface="Arial" panose="020B0604020202020204" pitchFamily="34" charset="0"/>
              <a:buChar char="•"/>
            </a:pPr>
            <a:r>
              <a:rPr lang="en-GB" sz="2000" dirty="0">
                <a:latin typeface="Aptos Display" panose="020B0004020202020204" pitchFamily="34" charset="0"/>
              </a:rPr>
              <a:t>Share their library book with you at home</a:t>
            </a:r>
          </a:p>
          <a:p>
            <a:pPr marL="800100" lvl="1" indent="-342900">
              <a:buFont typeface="Arial" panose="020B0604020202020204" pitchFamily="34" charset="0"/>
              <a:buChar char="•"/>
            </a:pPr>
            <a:r>
              <a:rPr lang="en-GB" sz="2000" dirty="0">
                <a:latin typeface="Aptos Display" panose="020B0004020202020204" pitchFamily="34" charset="0"/>
              </a:rPr>
              <a:t>Look after their library book</a:t>
            </a:r>
          </a:p>
          <a:p>
            <a:pPr marL="800100" lvl="1" indent="-342900">
              <a:buFont typeface="Arial" panose="020B0604020202020204" pitchFamily="34" charset="0"/>
              <a:buChar char="•"/>
            </a:pPr>
            <a:r>
              <a:rPr lang="en-GB" sz="2000" dirty="0">
                <a:latin typeface="Aptos Display" panose="020B0004020202020204" pitchFamily="34" charset="0"/>
              </a:rPr>
              <a:t>Return their library books as soon as they have finished with them</a:t>
            </a:r>
          </a:p>
        </p:txBody>
      </p:sp>
      <p:pic>
        <p:nvPicPr>
          <p:cNvPr id="11" name="Picture 10" descr="Logo&#10;&#10;Description automatically generated with medium confidence">
            <a:extLst>
              <a:ext uri="{FF2B5EF4-FFF2-40B4-BE49-F238E27FC236}">
                <a16:creationId xmlns:a16="http://schemas.microsoft.com/office/drawing/2014/main" id="{F9E24C7F-4487-C42E-7BEC-E40A954D917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139718" y="5673794"/>
            <a:ext cx="829945" cy="991870"/>
          </a:xfrm>
          <a:prstGeom prst="rect">
            <a:avLst/>
          </a:prstGeom>
          <a:noFill/>
          <a:ln>
            <a:noFill/>
          </a:ln>
        </p:spPr>
      </p:pic>
      <p:sp>
        <p:nvSpPr>
          <p:cNvPr id="4" name="Freeform 3">
            <a:extLst>
              <a:ext uri="{FF2B5EF4-FFF2-40B4-BE49-F238E27FC236}">
                <a16:creationId xmlns:a16="http://schemas.microsoft.com/office/drawing/2014/main" id="{24ACCD35-0B81-16D2-3BED-9270B6CD6571}"/>
              </a:ext>
            </a:extLst>
          </p:cNvPr>
          <p:cNvSpPr/>
          <p:nvPr/>
        </p:nvSpPr>
        <p:spPr>
          <a:xfrm>
            <a:off x="0" y="5164494"/>
            <a:ext cx="4739951" cy="1693506"/>
          </a:xfrm>
          <a:custGeom>
            <a:avLst/>
            <a:gdLst/>
            <a:ahLst/>
            <a:cxnLst/>
            <a:rect l="l" t="t" r="r" b="b"/>
            <a:pathLst>
              <a:path w="7315200" h="3218688">
                <a:moveTo>
                  <a:pt x="0" y="0"/>
                </a:moveTo>
                <a:lnTo>
                  <a:pt x="7315200" y="0"/>
                </a:lnTo>
                <a:lnTo>
                  <a:pt x="7315200" y="3218688"/>
                </a:lnTo>
                <a:lnTo>
                  <a:pt x="0" y="3218688"/>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sp>
        <p:nvSpPr>
          <p:cNvPr id="5" name="Freeform 4">
            <a:extLst>
              <a:ext uri="{FF2B5EF4-FFF2-40B4-BE49-F238E27FC236}">
                <a16:creationId xmlns:a16="http://schemas.microsoft.com/office/drawing/2014/main" id="{F5520221-7BED-A808-C57D-E4E119857206}"/>
              </a:ext>
            </a:extLst>
          </p:cNvPr>
          <p:cNvSpPr/>
          <p:nvPr/>
        </p:nvSpPr>
        <p:spPr>
          <a:xfrm>
            <a:off x="6814739" y="5185488"/>
            <a:ext cx="4739951" cy="1693506"/>
          </a:xfrm>
          <a:custGeom>
            <a:avLst/>
            <a:gdLst/>
            <a:ahLst/>
            <a:cxnLst/>
            <a:rect l="l" t="t" r="r" b="b"/>
            <a:pathLst>
              <a:path w="7315200" h="3218688">
                <a:moveTo>
                  <a:pt x="0" y="0"/>
                </a:moveTo>
                <a:lnTo>
                  <a:pt x="7315200" y="0"/>
                </a:lnTo>
                <a:lnTo>
                  <a:pt x="7315200" y="3218688"/>
                </a:lnTo>
                <a:lnTo>
                  <a:pt x="0" y="3218688"/>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spTree>
    <p:extLst>
      <p:ext uri="{BB962C8B-B14F-4D97-AF65-F5344CB8AC3E}">
        <p14:creationId xmlns:p14="http://schemas.microsoft.com/office/powerpoint/2010/main" val="23997861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A2A13FAE-A855-C842-D99C-D2F91EF8F74E}"/>
              </a:ext>
            </a:extLst>
          </p:cNvPr>
          <p:cNvSpPr txBox="1"/>
          <p:nvPr/>
        </p:nvSpPr>
        <p:spPr>
          <a:xfrm>
            <a:off x="2253673" y="392024"/>
            <a:ext cx="7426036" cy="769441"/>
          </a:xfrm>
          <a:prstGeom prst="rect">
            <a:avLst/>
          </a:prstGeom>
          <a:noFill/>
        </p:spPr>
        <p:txBody>
          <a:bodyPr wrap="square" rtlCol="0">
            <a:spAutoFit/>
          </a:bodyPr>
          <a:lstStyle/>
          <a:p>
            <a:pPr algn="ctr"/>
            <a:r>
              <a:rPr lang="en-GB" sz="4400" dirty="0">
                <a:solidFill>
                  <a:srgbClr val="000099"/>
                </a:solidFill>
                <a:latin typeface="Aptos Display" panose="020B0004020202020204" pitchFamily="34" charset="0"/>
              </a:rPr>
              <a:t>School Meals</a:t>
            </a:r>
          </a:p>
        </p:txBody>
      </p:sp>
      <p:sp>
        <p:nvSpPr>
          <p:cNvPr id="10" name="TextBox 9">
            <a:extLst>
              <a:ext uri="{FF2B5EF4-FFF2-40B4-BE49-F238E27FC236}">
                <a16:creationId xmlns:a16="http://schemas.microsoft.com/office/drawing/2014/main" id="{D862BE51-7401-235C-8BAC-13CD9B979653}"/>
              </a:ext>
            </a:extLst>
          </p:cNvPr>
          <p:cNvSpPr txBox="1"/>
          <p:nvPr/>
        </p:nvSpPr>
        <p:spPr>
          <a:xfrm>
            <a:off x="766618" y="1532983"/>
            <a:ext cx="10649527" cy="4893647"/>
          </a:xfrm>
          <a:prstGeom prst="rect">
            <a:avLst/>
          </a:prstGeom>
          <a:noFill/>
        </p:spPr>
        <p:txBody>
          <a:bodyPr wrap="square" rtlCol="0">
            <a:spAutoFit/>
          </a:bodyPr>
          <a:lstStyle/>
          <a:p>
            <a:pPr algn="ctr"/>
            <a:r>
              <a:rPr lang="en-GB" sz="2400" dirty="0">
                <a:latin typeface="Aptos Display" panose="020B0004020202020204" pitchFamily="34" charset="0"/>
              </a:rPr>
              <a:t>We are excited to announce that we have a new catering company from September: FEED (Feeding Excellence Every Day) by ISS.</a:t>
            </a:r>
          </a:p>
          <a:p>
            <a:pPr algn="ctr"/>
            <a:endParaRPr lang="en-GB" sz="2400" dirty="0">
              <a:latin typeface="Aptos Display" panose="020B0004020202020204" pitchFamily="34" charset="0"/>
            </a:endParaRPr>
          </a:p>
          <a:p>
            <a:pPr algn="ctr"/>
            <a:endParaRPr lang="en-GB" sz="2400" dirty="0">
              <a:latin typeface="Aptos Display" panose="020B0004020202020204" pitchFamily="34" charset="0"/>
            </a:endParaRPr>
          </a:p>
          <a:p>
            <a:pPr algn="ctr"/>
            <a:endParaRPr lang="en-GB" sz="2400" dirty="0">
              <a:latin typeface="Aptos Display" panose="020B0004020202020204" pitchFamily="34" charset="0"/>
            </a:endParaRPr>
          </a:p>
          <a:p>
            <a:pPr algn="ctr"/>
            <a:endParaRPr lang="en-GB" sz="2400" dirty="0">
              <a:latin typeface="Aptos Display" panose="020B0004020202020204" pitchFamily="34" charset="0"/>
            </a:endParaRPr>
          </a:p>
          <a:p>
            <a:pPr algn="ctr"/>
            <a:endParaRPr lang="en-GB" sz="2400" dirty="0">
              <a:latin typeface="Aptos Display" panose="020B0004020202020204" pitchFamily="34" charset="0"/>
            </a:endParaRPr>
          </a:p>
          <a:p>
            <a:pPr algn="ctr"/>
            <a:endParaRPr lang="en-GB" sz="2400" dirty="0">
              <a:latin typeface="Aptos Display" panose="020B0004020202020204" pitchFamily="34" charset="0"/>
            </a:endParaRPr>
          </a:p>
          <a:p>
            <a:pPr algn="ctr"/>
            <a:r>
              <a:rPr lang="en-GB" sz="2400" dirty="0">
                <a:latin typeface="Aptos Display" panose="020B0004020202020204" pitchFamily="34" charset="0"/>
              </a:rPr>
              <a:t>We are hosting a FEED roadshow on Monday 13</a:t>
            </a:r>
            <a:r>
              <a:rPr lang="en-GB" sz="2400" baseline="30000" dirty="0">
                <a:latin typeface="Aptos Display" panose="020B0004020202020204" pitchFamily="34" charset="0"/>
              </a:rPr>
              <a:t>th</a:t>
            </a:r>
            <a:r>
              <a:rPr lang="en-GB" sz="2400" dirty="0">
                <a:latin typeface="Aptos Display" panose="020B0004020202020204" pitchFamily="34" charset="0"/>
              </a:rPr>
              <a:t> July at 3.15pm in the front playground and you are all welcome to come along and try out their food.</a:t>
            </a:r>
          </a:p>
          <a:p>
            <a:pPr algn="ctr"/>
            <a:endParaRPr lang="en-GB" sz="2400" dirty="0">
              <a:latin typeface="Aptos Display" panose="020B0004020202020204" pitchFamily="34" charset="0"/>
            </a:endParaRPr>
          </a:p>
          <a:p>
            <a:pPr algn="ctr"/>
            <a:r>
              <a:rPr lang="en-GB" sz="2400" dirty="0">
                <a:latin typeface="Aptos Display" panose="020B0004020202020204" pitchFamily="34" charset="0"/>
              </a:rPr>
              <a:t>We will be in contact once we have details about how to set up your account via</a:t>
            </a:r>
          </a:p>
          <a:p>
            <a:pPr algn="ctr"/>
            <a:r>
              <a:rPr lang="en-GB" sz="2400" dirty="0">
                <a:latin typeface="Aptos Display" panose="020B0004020202020204" pitchFamily="34" charset="0"/>
              </a:rPr>
              <a:t> their Parent Portal.</a:t>
            </a:r>
          </a:p>
        </p:txBody>
      </p:sp>
      <p:pic>
        <p:nvPicPr>
          <p:cNvPr id="11" name="Picture 10" descr="Logo&#10;&#10;Description automatically generated with medium confidence">
            <a:extLst>
              <a:ext uri="{FF2B5EF4-FFF2-40B4-BE49-F238E27FC236}">
                <a16:creationId xmlns:a16="http://schemas.microsoft.com/office/drawing/2014/main" id="{F9E24C7F-4487-C42E-7BEC-E40A954D917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139718" y="5673794"/>
            <a:ext cx="829945" cy="991870"/>
          </a:xfrm>
          <a:prstGeom prst="rect">
            <a:avLst/>
          </a:prstGeom>
          <a:noFill/>
          <a:ln>
            <a:noFill/>
          </a:ln>
        </p:spPr>
      </p:pic>
      <p:pic>
        <p:nvPicPr>
          <p:cNvPr id="3" name="Picture 2">
            <a:extLst>
              <a:ext uri="{FF2B5EF4-FFF2-40B4-BE49-F238E27FC236}">
                <a16:creationId xmlns:a16="http://schemas.microsoft.com/office/drawing/2014/main" id="{7B8A3548-18D3-796D-F784-554FF0E61CE0}"/>
              </a:ext>
            </a:extLst>
          </p:cNvPr>
          <p:cNvPicPr>
            <a:picLocks noChangeAspect="1"/>
          </p:cNvPicPr>
          <p:nvPr/>
        </p:nvPicPr>
        <p:blipFill>
          <a:blip r:embed="rId3"/>
          <a:stretch>
            <a:fillRect/>
          </a:stretch>
        </p:blipFill>
        <p:spPr>
          <a:xfrm>
            <a:off x="3125068" y="2750910"/>
            <a:ext cx="6163535" cy="1228896"/>
          </a:xfrm>
          <a:prstGeom prst="rect">
            <a:avLst/>
          </a:prstGeom>
        </p:spPr>
      </p:pic>
    </p:spTree>
    <p:extLst>
      <p:ext uri="{BB962C8B-B14F-4D97-AF65-F5344CB8AC3E}">
        <p14:creationId xmlns:p14="http://schemas.microsoft.com/office/powerpoint/2010/main" val="9621664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A2A13FAE-A855-C842-D99C-D2F91EF8F74E}"/>
              </a:ext>
            </a:extLst>
          </p:cNvPr>
          <p:cNvSpPr txBox="1"/>
          <p:nvPr/>
        </p:nvSpPr>
        <p:spPr>
          <a:xfrm>
            <a:off x="2310556" y="257612"/>
            <a:ext cx="7426036" cy="769441"/>
          </a:xfrm>
          <a:prstGeom prst="rect">
            <a:avLst/>
          </a:prstGeom>
          <a:noFill/>
        </p:spPr>
        <p:txBody>
          <a:bodyPr wrap="square" rtlCol="0">
            <a:spAutoFit/>
          </a:bodyPr>
          <a:lstStyle/>
          <a:p>
            <a:pPr algn="ctr"/>
            <a:r>
              <a:rPr lang="en-GB" sz="4400" dirty="0">
                <a:solidFill>
                  <a:srgbClr val="000099"/>
                </a:solidFill>
                <a:latin typeface="Aptos Display" panose="020B0004020202020204" pitchFamily="34" charset="0"/>
              </a:rPr>
              <a:t>Office Forms</a:t>
            </a:r>
          </a:p>
        </p:txBody>
      </p:sp>
      <p:sp>
        <p:nvSpPr>
          <p:cNvPr id="10" name="TextBox 9">
            <a:extLst>
              <a:ext uri="{FF2B5EF4-FFF2-40B4-BE49-F238E27FC236}">
                <a16:creationId xmlns:a16="http://schemas.microsoft.com/office/drawing/2014/main" id="{D862BE51-7401-235C-8BAC-13CD9B979653}"/>
              </a:ext>
            </a:extLst>
          </p:cNvPr>
          <p:cNvSpPr txBox="1"/>
          <p:nvPr/>
        </p:nvSpPr>
        <p:spPr>
          <a:xfrm>
            <a:off x="979054" y="1590054"/>
            <a:ext cx="10390909" cy="3539430"/>
          </a:xfrm>
          <a:prstGeom prst="rect">
            <a:avLst/>
          </a:prstGeom>
          <a:noFill/>
        </p:spPr>
        <p:txBody>
          <a:bodyPr wrap="square" rtlCol="0">
            <a:spAutoFit/>
          </a:bodyPr>
          <a:lstStyle/>
          <a:p>
            <a:pPr algn="ctr"/>
            <a:r>
              <a:rPr lang="en-GB" sz="3200" b="1" dirty="0">
                <a:latin typeface="Aptos Display" panose="020B0004020202020204" pitchFamily="34" charset="0"/>
              </a:rPr>
              <a:t>Enrolment Forms</a:t>
            </a:r>
          </a:p>
          <a:p>
            <a:pPr algn="ctr"/>
            <a:r>
              <a:rPr lang="en-GB" sz="2000" dirty="0">
                <a:latin typeface="Aptos Display" panose="020B0004020202020204" pitchFamily="34" charset="0"/>
              </a:rPr>
              <a:t>If you haven’t already, please complete the online Enrolment form that was sent on 3</a:t>
            </a:r>
            <a:r>
              <a:rPr lang="en-GB" sz="2000" baseline="30000" dirty="0">
                <a:latin typeface="Aptos Display" panose="020B0004020202020204" pitchFamily="34" charset="0"/>
              </a:rPr>
              <a:t>rd</a:t>
            </a:r>
            <a:r>
              <a:rPr lang="en-GB" sz="2000" dirty="0">
                <a:latin typeface="Aptos Display" panose="020B0004020202020204" pitchFamily="34" charset="0"/>
              </a:rPr>
              <a:t> June. If you need this to be sent again then please email the school office.</a:t>
            </a:r>
          </a:p>
          <a:p>
            <a:pPr algn="ctr"/>
            <a:endParaRPr lang="en-GB" sz="2000" dirty="0">
              <a:latin typeface="Aptos Display" panose="020B0004020202020204" pitchFamily="34" charset="0"/>
            </a:endParaRPr>
          </a:p>
          <a:p>
            <a:pPr algn="ctr"/>
            <a:r>
              <a:rPr lang="en-GB" sz="3200" b="1" dirty="0">
                <a:latin typeface="Aptos Display" panose="020B0004020202020204" pitchFamily="34" charset="0"/>
              </a:rPr>
              <a:t>Medical Forms</a:t>
            </a:r>
          </a:p>
          <a:p>
            <a:pPr algn="ctr"/>
            <a:r>
              <a:rPr lang="en-GB" sz="2000" dirty="0">
                <a:latin typeface="Aptos Display" panose="020B0004020202020204" pitchFamily="34" charset="0"/>
              </a:rPr>
              <a:t>If your child has any medical conditions i.e. asthma, ongoing health conditions then please can you complete the relevant medical forms. If you require these then please collect at the end of the session or email the school office. </a:t>
            </a:r>
          </a:p>
          <a:p>
            <a:pPr algn="ctr"/>
            <a:endParaRPr lang="en-GB" sz="2000" dirty="0">
              <a:latin typeface="Aptos Display" panose="020B0004020202020204" pitchFamily="34" charset="0"/>
            </a:endParaRPr>
          </a:p>
          <a:p>
            <a:pPr algn="ctr"/>
            <a:endParaRPr lang="en-GB" sz="2000" dirty="0">
              <a:latin typeface="Aptos Display" panose="020B0004020202020204" pitchFamily="34" charset="0"/>
            </a:endParaRPr>
          </a:p>
        </p:txBody>
      </p:sp>
      <p:pic>
        <p:nvPicPr>
          <p:cNvPr id="11" name="Picture 10" descr="Logo&#10;&#10;Description automatically generated with medium confidence">
            <a:extLst>
              <a:ext uri="{FF2B5EF4-FFF2-40B4-BE49-F238E27FC236}">
                <a16:creationId xmlns:a16="http://schemas.microsoft.com/office/drawing/2014/main" id="{F9E24C7F-4487-C42E-7BEC-E40A954D917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139718" y="5673794"/>
            <a:ext cx="829945" cy="991870"/>
          </a:xfrm>
          <a:prstGeom prst="rect">
            <a:avLst/>
          </a:prstGeom>
          <a:noFill/>
          <a:ln>
            <a:noFill/>
          </a:ln>
        </p:spPr>
      </p:pic>
    </p:spTree>
    <p:extLst>
      <p:ext uri="{BB962C8B-B14F-4D97-AF65-F5344CB8AC3E}">
        <p14:creationId xmlns:p14="http://schemas.microsoft.com/office/powerpoint/2010/main" val="7555840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A2A13FAE-A855-C842-D99C-D2F91EF8F74E}"/>
              </a:ext>
            </a:extLst>
          </p:cNvPr>
          <p:cNvSpPr txBox="1"/>
          <p:nvPr/>
        </p:nvSpPr>
        <p:spPr>
          <a:xfrm>
            <a:off x="2235200" y="547323"/>
            <a:ext cx="7426036" cy="1538883"/>
          </a:xfrm>
          <a:prstGeom prst="rect">
            <a:avLst/>
          </a:prstGeom>
          <a:noFill/>
        </p:spPr>
        <p:txBody>
          <a:bodyPr wrap="square" rtlCol="0">
            <a:spAutoFit/>
          </a:bodyPr>
          <a:lstStyle/>
          <a:p>
            <a:pPr algn="ctr"/>
            <a:r>
              <a:rPr lang="en-GB" sz="4400" dirty="0">
                <a:solidFill>
                  <a:srgbClr val="000099"/>
                </a:solidFill>
                <a:latin typeface="Aptos Display" panose="020B0004020202020204" pitchFamily="34" charset="0"/>
              </a:rPr>
              <a:t>School Communication</a:t>
            </a:r>
          </a:p>
          <a:p>
            <a:pPr algn="ctr"/>
            <a:endParaRPr lang="en-GB" dirty="0">
              <a:latin typeface="Aptos Display" panose="020B0004020202020204" pitchFamily="34" charset="0"/>
            </a:endParaRPr>
          </a:p>
          <a:p>
            <a:pPr algn="ctr"/>
            <a:r>
              <a:rPr lang="en-GB" sz="3200" dirty="0">
                <a:latin typeface="Aptos Display" panose="020B0004020202020204" pitchFamily="34" charset="0"/>
              </a:rPr>
              <a:t>My Child At School (MCAS)</a:t>
            </a:r>
            <a:endParaRPr lang="en-GB" sz="1600" dirty="0">
              <a:latin typeface="Aptos Display" panose="020B0004020202020204" pitchFamily="34" charset="0"/>
            </a:endParaRPr>
          </a:p>
        </p:txBody>
      </p:sp>
      <p:pic>
        <p:nvPicPr>
          <p:cNvPr id="11" name="Picture 10" descr="Logo&#10;&#10;Description automatically generated with medium confidence">
            <a:extLst>
              <a:ext uri="{FF2B5EF4-FFF2-40B4-BE49-F238E27FC236}">
                <a16:creationId xmlns:a16="http://schemas.microsoft.com/office/drawing/2014/main" id="{F9E24C7F-4487-C42E-7BEC-E40A954D917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139718" y="5673794"/>
            <a:ext cx="829945" cy="991870"/>
          </a:xfrm>
          <a:prstGeom prst="rect">
            <a:avLst/>
          </a:prstGeom>
          <a:noFill/>
          <a:ln>
            <a:noFill/>
          </a:ln>
        </p:spPr>
      </p:pic>
      <p:sp>
        <p:nvSpPr>
          <p:cNvPr id="2" name="TextBox 1">
            <a:extLst>
              <a:ext uri="{FF2B5EF4-FFF2-40B4-BE49-F238E27FC236}">
                <a16:creationId xmlns:a16="http://schemas.microsoft.com/office/drawing/2014/main" id="{4A9C2599-9392-1856-9075-CBE0B4FE71BB}"/>
              </a:ext>
            </a:extLst>
          </p:cNvPr>
          <p:cNvSpPr txBox="1"/>
          <p:nvPr/>
        </p:nvSpPr>
        <p:spPr>
          <a:xfrm>
            <a:off x="167580" y="2433419"/>
            <a:ext cx="11561276" cy="2154436"/>
          </a:xfrm>
          <a:prstGeom prst="rect">
            <a:avLst/>
          </a:prstGeom>
          <a:noFill/>
        </p:spPr>
        <p:txBody>
          <a:bodyPr wrap="square" rtlCol="0">
            <a:spAutoFit/>
          </a:bodyPr>
          <a:lstStyle/>
          <a:p>
            <a:pPr algn="ctr"/>
            <a:r>
              <a:rPr lang="en-GB" sz="2400" dirty="0">
                <a:latin typeface="Aptos Display" panose="020B0004020202020204" pitchFamily="34" charset="0"/>
              </a:rPr>
              <a:t>Please download this app.</a:t>
            </a:r>
          </a:p>
          <a:p>
            <a:pPr algn="ctr"/>
            <a:endParaRPr lang="en-GB" sz="2400" dirty="0">
              <a:latin typeface="Aptos Display" panose="020B0004020202020204" pitchFamily="34" charset="0"/>
            </a:endParaRPr>
          </a:p>
          <a:p>
            <a:pPr algn="ctr"/>
            <a:r>
              <a:rPr lang="en-GB" sz="2400" dirty="0">
                <a:latin typeface="Aptos Display" panose="020B0004020202020204" pitchFamily="34" charset="0"/>
              </a:rPr>
              <a:t>You will receive your invitation code when your child starts school.</a:t>
            </a:r>
          </a:p>
          <a:p>
            <a:pPr algn="ctr"/>
            <a:endParaRPr lang="en-GB" sz="2400" dirty="0">
              <a:latin typeface="Aptos Display" panose="020B0004020202020204" pitchFamily="34" charset="0"/>
            </a:endParaRPr>
          </a:p>
          <a:p>
            <a:pPr algn="ctr"/>
            <a:r>
              <a:rPr lang="en-GB" sz="2400" b="1" dirty="0">
                <a:latin typeface="Aptos Display" panose="020B0004020202020204" pitchFamily="34" charset="0"/>
              </a:rPr>
              <a:t>Book parents’ evenings / receive reports / attendance information</a:t>
            </a:r>
          </a:p>
          <a:p>
            <a:endParaRPr lang="en-GB" sz="1400" dirty="0">
              <a:latin typeface="Aptos Display" panose="020B0004020202020204" pitchFamily="34" charset="0"/>
            </a:endParaRPr>
          </a:p>
        </p:txBody>
      </p:sp>
      <p:pic>
        <p:nvPicPr>
          <p:cNvPr id="3" name="Picture 2">
            <a:extLst>
              <a:ext uri="{FF2B5EF4-FFF2-40B4-BE49-F238E27FC236}">
                <a16:creationId xmlns:a16="http://schemas.microsoft.com/office/drawing/2014/main" id="{B4DF1E83-CA82-75C6-E7B2-EDAA2C738157}"/>
              </a:ext>
            </a:extLst>
          </p:cNvPr>
          <p:cNvPicPr>
            <a:picLocks noChangeAspect="1"/>
          </p:cNvPicPr>
          <p:nvPr/>
        </p:nvPicPr>
        <p:blipFill>
          <a:blip r:embed="rId3"/>
          <a:stretch>
            <a:fillRect/>
          </a:stretch>
        </p:blipFill>
        <p:spPr>
          <a:xfrm>
            <a:off x="4197401" y="5125181"/>
            <a:ext cx="4520408" cy="815155"/>
          </a:xfrm>
          <a:prstGeom prst="rect">
            <a:avLst/>
          </a:prstGeom>
        </p:spPr>
      </p:pic>
    </p:spTree>
    <p:extLst>
      <p:ext uri="{BB962C8B-B14F-4D97-AF65-F5344CB8AC3E}">
        <p14:creationId xmlns:p14="http://schemas.microsoft.com/office/powerpoint/2010/main" val="15431572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A2A13FAE-A855-C842-D99C-D2F91EF8F74E}"/>
              </a:ext>
            </a:extLst>
          </p:cNvPr>
          <p:cNvSpPr txBox="1"/>
          <p:nvPr/>
        </p:nvSpPr>
        <p:spPr>
          <a:xfrm>
            <a:off x="2235200" y="547323"/>
            <a:ext cx="7426036" cy="769441"/>
          </a:xfrm>
          <a:prstGeom prst="rect">
            <a:avLst/>
          </a:prstGeom>
          <a:noFill/>
        </p:spPr>
        <p:txBody>
          <a:bodyPr wrap="square" rtlCol="0">
            <a:spAutoFit/>
          </a:bodyPr>
          <a:lstStyle/>
          <a:p>
            <a:pPr algn="ctr"/>
            <a:r>
              <a:rPr lang="en-GB" sz="4400" dirty="0">
                <a:solidFill>
                  <a:srgbClr val="000099"/>
                </a:solidFill>
                <a:latin typeface="Aptos Display" panose="020B0004020202020204" pitchFamily="34" charset="0"/>
              </a:rPr>
              <a:t>Transition Sessions</a:t>
            </a:r>
          </a:p>
        </p:txBody>
      </p:sp>
      <p:pic>
        <p:nvPicPr>
          <p:cNvPr id="11" name="Picture 10" descr="Logo&#10;&#10;Description automatically generated with medium confidence">
            <a:extLst>
              <a:ext uri="{FF2B5EF4-FFF2-40B4-BE49-F238E27FC236}">
                <a16:creationId xmlns:a16="http://schemas.microsoft.com/office/drawing/2014/main" id="{F9E24C7F-4487-C42E-7BEC-E40A954D917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139718" y="5673794"/>
            <a:ext cx="829945" cy="991870"/>
          </a:xfrm>
          <a:prstGeom prst="rect">
            <a:avLst/>
          </a:prstGeom>
          <a:noFill/>
          <a:ln>
            <a:noFill/>
          </a:ln>
        </p:spPr>
      </p:pic>
      <p:sp>
        <p:nvSpPr>
          <p:cNvPr id="2" name="TextBox 1">
            <a:extLst>
              <a:ext uri="{FF2B5EF4-FFF2-40B4-BE49-F238E27FC236}">
                <a16:creationId xmlns:a16="http://schemas.microsoft.com/office/drawing/2014/main" id="{7D81D1A0-6E50-1F4F-FDED-299AF672236A}"/>
              </a:ext>
            </a:extLst>
          </p:cNvPr>
          <p:cNvSpPr txBox="1"/>
          <p:nvPr/>
        </p:nvSpPr>
        <p:spPr>
          <a:xfrm>
            <a:off x="981375" y="1362712"/>
            <a:ext cx="9933686" cy="4154984"/>
          </a:xfrm>
          <a:prstGeom prst="rect">
            <a:avLst/>
          </a:prstGeom>
          <a:noFill/>
        </p:spPr>
        <p:txBody>
          <a:bodyPr wrap="square" rtlCol="0">
            <a:spAutoFit/>
          </a:bodyPr>
          <a:lstStyle/>
          <a:p>
            <a:r>
              <a:rPr lang="en-GB" sz="2400" dirty="0">
                <a:latin typeface="Aptos Display" panose="020B0004020202020204" pitchFamily="34" charset="0"/>
              </a:rPr>
              <a:t>Your child is invited to attend two sessions to support their transition to school.</a:t>
            </a:r>
          </a:p>
          <a:p>
            <a:endParaRPr lang="en-GB" sz="2400" dirty="0">
              <a:latin typeface="Aptos Display" panose="020B0004020202020204" pitchFamily="34" charset="0"/>
            </a:endParaRPr>
          </a:p>
          <a:p>
            <a:r>
              <a:rPr lang="en-GB" sz="2400" dirty="0">
                <a:latin typeface="Aptos Display" panose="020B0004020202020204" pitchFamily="34" charset="0"/>
              </a:rPr>
              <a:t>The first one will be a morning session, and the second one will be an afternoon:</a:t>
            </a:r>
          </a:p>
          <a:p>
            <a:endParaRPr lang="en-GB" sz="2400" dirty="0">
              <a:latin typeface="Aptos Display" panose="020B0004020202020204" pitchFamily="34" charset="0"/>
            </a:endParaRPr>
          </a:p>
          <a:p>
            <a:r>
              <a:rPr lang="en-GB" sz="2400" dirty="0">
                <a:latin typeface="Aptos Display" panose="020B0004020202020204" pitchFamily="34" charset="0"/>
              </a:rPr>
              <a:t>Wednesday 1</a:t>
            </a:r>
            <a:r>
              <a:rPr lang="en-GB" sz="2400" baseline="30000" dirty="0">
                <a:latin typeface="Aptos Display" panose="020B0004020202020204" pitchFamily="34" charset="0"/>
              </a:rPr>
              <a:t>st</a:t>
            </a:r>
            <a:r>
              <a:rPr lang="en-GB" sz="2400" dirty="0">
                <a:latin typeface="Aptos Display" panose="020B0004020202020204" pitchFamily="34" charset="0"/>
              </a:rPr>
              <a:t> July</a:t>
            </a:r>
          </a:p>
          <a:p>
            <a:r>
              <a:rPr lang="en-GB" sz="2400" dirty="0">
                <a:latin typeface="Aptos Display" panose="020B0004020202020204" pitchFamily="34" charset="0"/>
              </a:rPr>
              <a:t>09.15-10.15 OR 10:30-11:30</a:t>
            </a:r>
          </a:p>
          <a:p>
            <a:endParaRPr lang="en-GB" sz="2400" dirty="0">
              <a:latin typeface="Aptos Display" panose="020B0004020202020204" pitchFamily="34" charset="0"/>
            </a:endParaRPr>
          </a:p>
          <a:p>
            <a:r>
              <a:rPr lang="en-GB" sz="2400" dirty="0">
                <a:latin typeface="Aptos Display" panose="020B0004020202020204" pitchFamily="34" charset="0"/>
              </a:rPr>
              <a:t>Friday 10</a:t>
            </a:r>
            <a:r>
              <a:rPr lang="en-GB" sz="2400" baseline="30000" dirty="0">
                <a:latin typeface="Aptos Display" panose="020B0004020202020204" pitchFamily="34" charset="0"/>
              </a:rPr>
              <a:t>th</a:t>
            </a:r>
            <a:r>
              <a:rPr lang="en-GB" sz="2400" dirty="0">
                <a:latin typeface="Aptos Display" panose="020B0004020202020204" pitchFamily="34" charset="0"/>
              </a:rPr>
              <a:t> July</a:t>
            </a:r>
          </a:p>
          <a:p>
            <a:r>
              <a:rPr lang="en-GB" sz="2400" dirty="0">
                <a:latin typeface="Aptos Display" panose="020B0004020202020204" pitchFamily="34" charset="0"/>
              </a:rPr>
              <a:t>13:15-14:15 OR 14:15-15:15</a:t>
            </a:r>
          </a:p>
          <a:p>
            <a:endParaRPr lang="en-GB" sz="2400" dirty="0">
              <a:latin typeface="Aptos Display" panose="020B0004020202020204" pitchFamily="34" charset="0"/>
            </a:endParaRPr>
          </a:p>
          <a:p>
            <a:r>
              <a:rPr lang="en-GB" sz="2400" dirty="0">
                <a:latin typeface="Aptos Display" panose="020B0004020202020204" pitchFamily="34" charset="0"/>
              </a:rPr>
              <a:t>Your child’s offered sessions are specified in their information pack.</a:t>
            </a:r>
          </a:p>
        </p:txBody>
      </p:sp>
      <p:pic>
        <p:nvPicPr>
          <p:cNvPr id="8194" name="Picture 2" descr="Transitions - moving between schools ...">
            <a:extLst>
              <a:ext uri="{FF2B5EF4-FFF2-40B4-BE49-F238E27FC236}">
                <a16:creationId xmlns:a16="http://schemas.microsoft.com/office/drawing/2014/main" id="{5ADF5251-552F-0093-12BA-BE851B6A3E0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58260" y="2693266"/>
            <a:ext cx="3270508" cy="21684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28701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A2A13FAE-A855-C842-D99C-D2F91EF8F74E}"/>
              </a:ext>
            </a:extLst>
          </p:cNvPr>
          <p:cNvSpPr txBox="1"/>
          <p:nvPr/>
        </p:nvSpPr>
        <p:spPr>
          <a:xfrm>
            <a:off x="1539089" y="547323"/>
            <a:ext cx="8691327" cy="769441"/>
          </a:xfrm>
          <a:prstGeom prst="rect">
            <a:avLst/>
          </a:prstGeom>
          <a:noFill/>
        </p:spPr>
        <p:txBody>
          <a:bodyPr wrap="square" rtlCol="0">
            <a:spAutoFit/>
          </a:bodyPr>
          <a:lstStyle/>
          <a:p>
            <a:pPr algn="ctr"/>
            <a:r>
              <a:rPr lang="en-GB" sz="4400" dirty="0">
                <a:solidFill>
                  <a:srgbClr val="000099"/>
                </a:solidFill>
                <a:latin typeface="Aptos Display" panose="020B0004020202020204" pitchFamily="34" charset="0"/>
              </a:rPr>
              <a:t>What Does the First Week Look Like?</a:t>
            </a:r>
          </a:p>
        </p:txBody>
      </p:sp>
      <p:pic>
        <p:nvPicPr>
          <p:cNvPr id="11" name="Picture 10" descr="Logo&#10;&#10;Description automatically generated with medium confidence">
            <a:extLst>
              <a:ext uri="{FF2B5EF4-FFF2-40B4-BE49-F238E27FC236}">
                <a16:creationId xmlns:a16="http://schemas.microsoft.com/office/drawing/2014/main" id="{F9E24C7F-4487-C42E-7BEC-E40A954D917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139718" y="5673794"/>
            <a:ext cx="829945" cy="991870"/>
          </a:xfrm>
          <a:prstGeom prst="rect">
            <a:avLst/>
          </a:prstGeom>
          <a:noFill/>
          <a:ln>
            <a:noFill/>
          </a:ln>
        </p:spPr>
      </p:pic>
      <p:sp>
        <p:nvSpPr>
          <p:cNvPr id="2" name="TextBox 1">
            <a:extLst>
              <a:ext uri="{FF2B5EF4-FFF2-40B4-BE49-F238E27FC236}">
                <a16:creationId xmlns:a16="http://schemas.microsoft.com/office/drawing/2014/main" id="{9A58FDF1-A0DB-4CBB-BF66-F3608800C39E}"/>
              </a:ext>
            </a:extLst>
          </p:cNvPr>
          <p:cNvSpPr txBox="1"/>
          <p:nvPr/>
        </p:nvSpPr>
        <p:spPr>
          <a:xfrm>
            <a:off x="981375" y="1362712"/>
            <a:ext cx="9933686" cy="4524315"/>
          </a:xfrm>
          <a:prstGeom prst="rect">
            <a:avLst/>
          </a:prstGeom>
          <a:noFill/>
        </p:spPr>
        <p:txBody>
          <a:bodyPr wrap="square" rtlCol="0">
            <a:spAutoFit/>
          </a:bodyPr>
          <a:lstStyle/>
          <a:p>
            <a:r>
              <a:rPr lang="en-GB" sz="2400" b="1" dirty="0">
                <a:latin typeface="Aptos Display" panose="020B0004020202020204" pitchFamily="34" charset="0"/>
              </a:rPr>
              <a:t>Tuesday 1st September</a:t>
            </a:r>
          </a:p>
          <a:p>
            <a:r>
              <a:rPr lang="en-GB" sz="2400" dirty="0">
                <a:latin typeface="Aptos Display" panose="020B0004020202020204" pitchFamily="34" charset="0"/>
              </a:rPr>
              <a:t>SCHOOL CLOSED for INSET days</a:t>
            </a:r>
          </a:p>
          <a:p>
            <a:endParaRPr lang="en-GB" sz="1600" dirty="0">
              <a:latin typeface="Aptos Display" panose="020B0004020202020204" pitchFamily="34" charset="0"/>
            </a:endParaRPr>
          </a:p>
          <a:p>
            <a:r>
              <a:rPr lang="en-GB" sz="2400" b="1" dirty="0">
                <a:latin typeface="Aptos Display" panose="020B0004020202020204" pitchFamily="34" charset="0"/>
              </a:rPr>
              <a:t>Wednesday 2</a:t>
            </a:r>
            <a:r>
              <a:rPr lang="en-GB" sz="2400" b="1" baseline="30000" dirty="0">
                <a:latin typeface="Aptos Display" panose="020B0004020202020204" pitchFamily="34" charset="0"/>
              </a:rPr>
              <a:t>nd</a:t>
            </a:r>
            <a:r>
              <a:rPr lang="en-GB" sz="2400" b="1" dirty="0">
                <a:latin typeface="Aptos Display" panose="020B0004020202020204" pitchFamily="34" charset="0"/>
              </a:rPr>
              <a:t> and Thursday 3</a:t>
            </a:r>
            <a:r>
              <a:rPr lang="en-GB" sz="2400" b="1" baseline="30000" dirty="0">
                <a:latin typeface="Aptos Display" panose="020B0004020202020204" pitchFamily="34" charset="0"/>
              </a:rPr>
              <a:t>rd</a:t>
            </a:r>
          </a:p>
          <a:p>
            <a:r>
              <a:rPr lang="en-GB" sz="2400" dirty="0">
                <a:latin typeface="Aptos Display" panose="020B0004020202020204" pitchFamily="34" charset="0"/>
              </a:rPr>
              <a:t>Home visits – please sign up for a slot this evening</a:t>
            </a:r>
          </a:p>
          <a:p>
            <a:endParaRPr lang="en-GB" sz="1600" dirty="0">
              <a:latin typeface="Aptos Display" panose="020B0004020202020204" pitchFamily="34" charset="0"/>
            </a:endParaRPr>
          </a:p>
          <a:p>
            <a:r>
              <a:rPr lang="en-GB" sz="2400" b="1" dirty="0">
                <a:latin typeface="Aptos Display" panose="020B0004020202020204" pitchFamily="34" charset="0"/>
              </a:rPr>
              <a:t>Friday 4</a:t>
            </a:r>
            <a:r>
              <a:rPr lang="en-GB" sz="2400" b="1" baseline="30000" dirty="0">
                <a:latin typeface="Aptos Display" panose="020B0004020202020204" pitchFamily="34" charset="0"/>
              </a:rPr>
              <a:t>th</a:t>
            </a:r>
            <a:r>
              <a:rPr lang="en-GB" sz="2400" b="1" dirty="0">
                <a:latin typeface="Aptos Display" panose="020B0004020202020204" pitchFamily="34" charset="0"/>
              </a:rPr>
              <a:t> September and Monday 7</a:t>
            </a:r>
            <a:r>
              <a:rPr lang="en-GB" sz="2400" b="1" baseline="30000" dirty="0">
                <a:latin typeface="Aptos Display" panose="020B0004020202020204" pitchFamily="34" charset="0"/>
              </a:rPr>
              <a:t>th</a:t>
            </a:r>
            <a:r>
              <a:rPr lang="en-GB" sz="2400" b="1" dirty="0">
                <a:latin typeface="Aptos Display" panose="020B0004020202020204" pitchFamily="34" charset="0"/>
              </a:rPr>
              <a:t> September</a:t>
            </a:r>
          </a:p>
          <a:p>
            <a:r>
              <a:rPr lang="en-GB" sz="2400" dirty="0">
                <a:latin typeface="Aptos Display" panose="020B0004020202020204" pitchFamily="34" charset="0"/>
              </a:rPr>
              <a:t>Half Day Sessions – your child will </a:t>
            </a:r>
            <a:r>
              <a:rPr lang="en-GB" sz="2400" b="1" u="sng" dirty="0">
                <a:latin typeface="Aptos Display" panose="020B0004020202020204" pitchFamily="34" charset="0"/>
              </a:rPr>
              <a:t>either be </a:t>
            </a:r>
            <a:r>
              <a:rPr lang="en-GB" sz="2400" dirty="0">
                <a:latin typeface="Aptos Display" panose="020B0004020202020204" pitchFamily="34" charset="0"/>
              </a:rPr>
              <a:t>here for the AM session (09:00-11:30) </a:t>
            </a:r>
            <a:r>
              <a:rPr lang="en-GB" sz="2400" b="1" u="sng" dirty="0">
                <a:latin typeface="Aptos Display" panose="020B0004020202020204" pitchFamily="34" charset="0"/>
              </a:rPr>
              <a:t>or</a:t>
            </a:r>
            <a:r>
              <a:rPr lang="en-GB" sz="2400" dirty="0">
                <a:latin typeface="Aptos Display" panose="020B0004020202020204" pitchFamily="34" charset="0"/>
              </a:rPr>
              <a:t> PM session (12:30-15:00). You will get one morning and one afternoon session. Your child’s offered sessions are specified in their information packs.</a:t>
            </a:r>
          </a:p>
          <a:p>
            <a:endParaRPr lang="en-GB" sz="1600" dirty="0">
              <a:highlight>
                <a:srgbClr val="FFFF00"/>
              </a:highlight>
              <a:latin typeface="Aptos Display" panose="020B0004020202020204" pitchFamily="34" charset="0"/>
            </a:endParaRPr>
          </a:p>
          <a:p>
            <a:r>
              <a:rPr lang="en-GB" sz="2400" b="1" dirty="0">
                <a:latin typeface="Aptos Display" panose="020B0004020202020204" pitchFamily="34" charset="0"/>
              </a:rPr>
              <a:t>Tuesday 8</a:t>
            </a:r>
            <a:r>
              <a:rPr lang="en-GB" sz="2400" b="1" baseline="30000" dirty="0">
                <a:latin typeface="Aptos Display" panose="020B0004020202020204" pitchFamily="34" charset="0"/>
              </a:rPr>
              <a:t>th</a:t>
            </a:r>
            <a:r>
              <a:rPr lang="en-GB" sz="2400" b="1" dirty="0">
                <a:latin typeface="Aptos Display" panose="020B0004020202020204" pitchFamily="34" charset="0"/>
              </a:rPr>
              <a:t> September onwards</a:t>
            </a:r>
          </a:p>
          <a:p>
            <a:r>
              <a:rPr lang="en-GB" sz="2400" dirty="0">
                <a:latin typeface="Aptos Display" panose="020B0004020202020204" pitchFamily="34" charset="0"/>
              </a:rPr>
              <a:t>Full time school day with lunch (part time if desired / agreed) </a:t>
            </a:r>
          </a:p>
        </p:txBody>
      </p:sp>
      <p:pic>
        <p:nvPicPr>
          <p:cNvPr id="9218" name="Picture 2" descr="School Kid Calendar Classroom Job Clip ...">
            <a:extLst>
              <a:ext uri="{FF2B5EF4-FFF2-40B4-BE49-F238E27FC236}">
                <a16:creationId xmlns:a16="http://schemas.microsoft.com/office/drawing/2014/main" id="{B92ED9D7-0E54-08D7-252B-E4D7F17CCD2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77215" y="1443981"/>
            <a:ext cx="2171700" cy="21050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91664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A2A13FAE-A855-C842-D99C-D2F91EF8F74E}"/>
              </a:ext>
            </a:extLst>
          </p:cNvPr>
          <p:cNvSpPr txBox="1"/>
          <p:nvPr/>
        </p:nvSpPr>
        <p:spPr>
          <a:xfrm>
            <a:off x="2235200" y="547323"/>
            <a:ext cx="7426036" cy="769441"/>
          </a:xfrm>
          <a:prstGeom prst="rect">
            <a:avLst/>
          </a:prstGeom>
          <a:noFill/>
        </p:spPr>
        <p:txBody>
          <a:bodyPr wrap="square" rtlCol="0">
            <a:spAutoFit/>
          </a:bodyPr>
          <a:lstStyle/>
          <a:p>
            <a:pPr algn="ctr"/>
            <a:r>
              <a:rPr lang="en-GB" sz="4400" dirty="0">
                <a:solidFill>
                  <a:srgbClr val="000099"/>
                </a:solidFill>
                <a:latin typeface="Aptos Display" panose="020B0004020202020204" pitchFamily="34" charset="0"/>
              </a:rPr>
              <a:t>Welcome to the FSPS!</a:t>
            </a:r>
          </a:p>
        </p:txBody>
      </p:sp>
      <p:pic>
        <p:nvPicPr>
          <p:cNvPr id="11" name="Picture 10" descr="Logo&#10;&#10;Description automatically generated with medium confidence">
            <a:extLst>
              <a:ext uri="{FF2B5EF4-FFF2-40B4-BE49-F238E27FC236}">
                <a16:creationId xmlns:a16="http://schemas.microsoft.com/office/drawing/2014/main" id="{F9E24C7F-4487-C42E-7BEC-E40A954D917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139718" y="5673794"/>
            <a:ext cx="829945" cy="991870"/>
          </a:xfrm>
          <a:prstGeom prst="rect">
            <a:avLst/>
          </a:prstGeom>
          <a:noFill/>
          <a:ln>
            <a:noFill/>
          </a:ln>
        </p:spPr>
      </p:pic>
      <p:pic>
        <p:nvPicPr>
          <p:cNvPr id="2" name="Picture 1" descr="A logo with blue and green colors&#10;&#10;Description automatically generated">
            <a:extLst>
              <a:ext uri="{FF2B5EF4-FFF2-40B4-BE49-F238E27FC236}">
                <a16:creationId xmlns:a16="http://schemas.microsoft.com/office/drawing/2014/main" id="{1D62910D-6AE4-E212-F24A-9E238C33872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38625" y="1686571"/>
            <a:ext cx="3714750" cy="4171950"/>
          </a:xfrm>
          <a:prstGeom prst="rect">
            <a:avLst/>
          </a:prstGeom>
        </p:spPr>
      </p:pic>
    </p:spTree>
    <p:extLst>
      <p:ext uri="{BB962C8B-B14F-4D97-AF65-F5344CB8AC3E}">
        <p14:creationId xmlns:p14="http://schemas.microsoft.com/office/powerpoint/2010/main" val="7787997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A2A13FAE-A855-C842-D99C-D2F91EF8F74E}"/>
              </a:ext>
            </a:extLst>
          </p:cNvPr>
          <p:cNvSpPr txBox="1"/>
          <p:nvPr/>
        </p:nvSpPr>
        <p:spPr>
          <a:xfrm>
            <a:off x="2235200" y="547323"/>
            <a:ext cx="7426036" cy="769441"/>
          </a:xfrm>
          <a:prstGeom prst="rect">
            <a:avLst/>
          </a:prstGeom>
          <a:noFill/>
        </p:spPr>
        <p:txBody>
          <a:bodyPr wrap="square" rtlCol="0">
            <a:spAutoFit/>
          </a:bodyPr>
          <a:lstStyle/>
          <a:p>
            <a:pPr algn="ctr"/>
            <a:r>
              <a:rPr lang="en-GB" sz="4400" dirty="0">
                <a:solidFill>
                  <a:srgbClr val="000099"/>
                </a:solidFill>
                <a:latin typeface="Aptos Display" panose="020B0004020202020204" pitchFamily="34" charset="0"/>
              </a:rPr>
              <a:t>We Need You!</a:t>
            </a:r>
          </a:p>
        </p:txBody>
      </p:sp>
      <p:pic>
        <p:nvPicPr>
          <p:cNvPr id="11" name="Picture 10" descr="Logo&#10;&#10;Description automatically generated with medium confidence">
            <a:extLst>
              <a:ext uri="{FF2B5EF4-FFF2-40B4-BE49-F238E27FC236}">
                <a16:creationId xmlns:a16="http://schemas.microsoft.com/office/drawing/2014/main" id="{F9E24C7F-4487-C42E-7BEC-E40A954D917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139718" y="5673794"/>
            <a:ext cx="829945" cy="991870"/>
          </a:xfrm>
          <a:prstGeom prst="rect">
            <a:avLst/>
          </a:prstGeom>
          <a:noFill/>
          <a:ln>
            <a:noFill/>
          </a:ln>
        </p:spPr>
      </p:pic>
      <p:pic>
        <p:nvPicPr>
          <p:cNvPr id="2" name="Picture 1" descr="A group of people posing for a photo&#10;&#10;Description automatically generated">
            <a:extLst>
              <a:ext uri="{FF2B5EF4-FFF2-40B4-BE49-F238E27FC236}">
                <a16:creationId xmlns:a16="http://schemas.microsoft.com/office/drawing/2014/main" id="{4A2C4FF1-62C8-359F-1D01-D17F075AEB3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97573" y="1670657"/>
            <a:ext cx="6444359" cy="4301952"/>
          </a:xfrm>
          <a:prstGeom prst="rect">
            <a:avLst/>
          </a:prstGeom>
          <a:effectLst>
            <a:softEdge rad="127000"/>
          </a:effectLst>
        </p:spPr>
      </p:pic>
    </p:spTree>
    <p:extLst>
      <p:ext uri="{BB962C8B-B14F-4D97-AF65-F5344CB8AC3E}">
        <p14:creationId xmlns:p14="http://schemas.microsoft.com/office/powerpoint/2010/main" val="17339559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A2A13FAE-A855-C842-D99C-D2F91EF8F74E}"/>
              </a:ext>
            </a:extLst>
          </p:cNvPr>
          <p:cNvSpPr txBox="1"/>
          <p:nvPr/>
        </p:nvSpPr>
        <p:spPr>
          <a:xfrm>
            <a:off x="2235200" y="547323"/>
            <a:ext cx="7426036" cy="769441"/>
          </a:xfrm>
          <a:prstGeom prst="rect">
            <a:avLst/>
          </a:prstGeom>
          <a:noFill/>
        </p:spPr>
        <p:txBody>
          <a:bodyPr wrap="square" rtlCol="0">
            <a:spAutoFit/>
          </a:bodyPr>
          <a:lstStyle/>
          <a:p>
            <a:pPr algn="ctr"/>
            <a:r>
              <a:rPr lang="en-GB" sz="4400" dirty="0">
                <a:solidFill>
                  <a:srgbClr val="000099"/>
                </a:solidFill>
                <a:latin typeface="Aptos Display" panose="020B0004020202020204" pitchFamily="34" charset="0"/>
              </a:rPr>
              <a:t>What the FSPS Do:</a:t>
            </a:r>
          </a:p>
        </p:txBody>
      </p:sp>
      <p:pic>
        <p:nvPicPr>
          <p:cNvPr id="11" name="Picture 10" descr="Logo&#10;&#10;Description automatically generated with medium confidence">
            <a:extLst>
              <a:ext uri="{FF2B5EF4-FFF2-40B4-BE49-F238E27FC236}">
                <a16:creationId xmlns:a16="http://schemas.microsoft.com/office/drawing/2014/main" id="{F9E24C7F-4487-C42E-7BEC-E40A954D917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139718" y="5673794"/>
            <a:ext cx="829945" cy="991870"/>
          </a:xfrm>
          <a:prstGeom prst="rect">
            <a:avLst/>
          </a:prstGeom>
          <a:noFill/>
          <a:ln>
            <a:noFill/>
          </a:ln>
        </p:spPr>
      </p:pic>
      <p:sp>
        <p:nvSpPr>
          <p:cNvPr id="2" name="TextBox 1">
            <a:extLst>
              <a:ext uri="{FF2B5EF4-FFF2-40B4-BE49-F238E27FC236}">
                <a16:creationId xmlns:a16="http://schemas.microsoft.com/office/drawing/2014/main" id="{91FC267D-789F-73D3-BDC4-ECF3171BFEA5}"/>
              </a:ext>
            </a:extLst>
          </p:cNvPr>
          <p:cNvSpPr txBox="1"/>
          <p:nvPr/>
        </p:nvSpPr>
        <p:spPr>
          <a:xfrm>
            <a:off x="981375" y="1444189"/>
            <a:ext cx="9933686" cy="3785652"/>
          </a:xfrm>
          <a:prstGeom prst="rect">
            <a:avLst/>
          </a:prstGeom>
          <a:noFill/>
        </p:spPr>
        <p:txBody>
          <a:bodyPr wrap="square" rtlCol="0">
            <a:spAutoFit/>
          </a:bodyPr>
          <a:lstStyle/>
          <a:p>
            <a:pPr marL="342900" indent="-342900">
              <a:buFont typeface="Arial" panose="020B0604020202020204" pitchFamily="34" charset="0"/>
              <a:buChar char="•"/>
            </a:pPr>
            <a:r>
              <a:rPr lang="en-GB" sz="2400" dirty="0">
                <a:latin typeface="Aptos Display" panose="020B0004020202020204" pitchFamily="34" charset="0"/>
              </a:rPr>
              <a:t>Wellie racks outside classrooms</a:t>
            </a:r>
          </a:p>
          <a:p>
            <a:pPr marL="342900" indent="-342900">
              <a:buFont typeface="Arial" panose="020B0604020202020204" pitchFamily="34" charset="0"/>
              <a:buChar char="•"/>
            </a:pPr>
            <a:r>
              <a:rPr lang="en-GB" sz="2400" dirty="0">
                <a:latin typeface="Aptos Display" panose="020B0004020202020204" pitchFamily="34" charset="0"/>
              </a:rPr>
              <a:t>EYFS outdoor play area</a:t>
            </a:r>
          </a:p>
          <a:p>
            <a:pPr marL="342900" indent="-342900">
              <a:buFont typeface="Arial" panose="020B0604020202020204" pitchFamily="34" charset="0"/>
              <a:buChar char="•"/>
            </a:pPr>
            <a:r>
              <a:rPr lang="en-GB" sz="2400" dirty="0">
                <a:latin typeface="Aptos Display" panose="020B0004020202020204" pitchFamily="34" charset="0"/>
              </a:rPr>
              <a:t>Laptops</a:t>
            </a:r>
          </a:p>
          <a:p>
            <a:pPr marL="342900" indent="-342900">
              <a:buFont typeface="Arial" panose="020B0604020202020204" pitchFamily="34" charset="0"/>
              <a:buChar char="•"/>
            </a:pPr>
            <a:r>
              <a:rPr lang="en-GB" sz="2400" dirty="0">
                <a:latin typeface="Aptos Display" panose="020B0004020202020204" pitchFamily="34" charset="0"/>
              </a:rPr>
              <a:t>iPads for each class</a:t>
            </a:r>
          </a:p>
          <a:p>
            <a:pPr marL="342900" indent="-342900">
              <a:buFont typeface="Arial" panose="020B0604020202020204" pitchFamily="34" charset="0"/>
              <a:buChar char="•"/>
            </a:pPr>
            <a:r>
              <a:rPr lang="en-GB" sz="2400" dirty="0">
                <a:latin typeface="Aptos Display" panose="020B0004020202020204" pitchFamily="34" charset="0"/>
              </a:rPr>
              <a:t>New outdoor mud kitchen equipment for EYFS</a:t>
            </a:r>
          </a:p>
          <a:p>
            <a:pPr marL="342900" indent="-342900">
              <a:buFont typeface="Arial" panose="020B0604020202020204" pitchFamily="34" charset="0"/>
              <a:buChar char="•"/>
            </a:pPr>
            <a:r>
              <a:rPr lang="en-GB" sz="2400" dirty="0">
                <a:latin typeface="Aptos Display" panose="020B0004020202020204" pitchFamily="34" charset="0"/>
              </a:rPr>
              <a:t>New computing equipment for the Hub</a:t>
            </a:r>
          </a:p>
          <a:p>
            <a:pPr marL="342900" indent="-342900">
              <a:buFont typeface="Arial" panose="020B0604020202020204" pitchFamily="34" charset="0"/>
              <a:buChar char="•"/>
            </a:pPr>
            <a:endParaRPr lang="en-GB" sz="2400" dirty="0">
              <a:latin typeface="Aptos Display" panose="020B0004020202020204" pitchFamily="34" charset="0"/>
            </a:endParaRPr>
          </a:p>
          <a:p>
            <a:pPr marL="342900" indent="-342900">
              <a:buFont typeface="Arial" panose="020B0604020202020204" pitchFamily="34" charset="0"/>
              <a:buChar char="•"/>
            </a:pPr>
            <a:endParaRPr lang="en-GB" sz="2400" dirty="0">
              <a:latin typeface="Aptos Display" panose="020B0004020202020204" pitchFamily="34" charset="0"/>
            </a:endParaRPr>
          </a:p>
          <a:p>
            <a:pPr algn="ctr"/>
            <a:r>
              <a:rPr lang="en-GB" sz="2400" dirty="0">
                <a:latin typeface="Aptos Display" panose="020B0004020202020204" pitchFamily="34" charset="0"/>
              </a:rPr>
              <a:t>Christmas Party, Fireworks event, Easter Challenge, Summer Fete, Wonka Bar sales, Lolly sales on a Friday</a:t>
            </a:r>
          </a:p>
        </p:txBody>
      </p:sp>
    </p:spTree>
    <p:extLst>
      <p:ext uri="{BB962C8B-B14F-4D97-AF65-F5344CB8AC3E}">
        <p14:creationId xmlns:p14="http://schemas.microsoft.com/office/powerpoint/2010/main" val="16668086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B4EF15-32C2-DD2D-C65F-7A77784611B8}"/>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D88DF2C6-ADA7-D62B-317C-39638984B7F6}"/>
              </a:ext>
            </a:extLst>
          </p:cNvPr>
          <p:cNvSpPr txBox="1"/>
          <p:nvPr/>
        </p:nvSpPr>
        <p:spPr>
          <a:xfrm>
            <a:off x="2235200" y="547323"/>
            <a:ext cx="7426036" cy="769441"/>
          </a:xfrm>
          <a:prstGeom prst="rect">
            <a:avLst/>
          </a:prstGeom>
          <a:noFill/>
        </p:spPr>
        <p:txBody>
          <a:bodyPr wrap="square" rtlCol="0">
            <a:spAutoFit/>
          </a:bodyPr>
          <a:lstStyle/>
          <a:p>
            <a:pPr algn="ctr"/>
            <a:r>
              <a:rPr lang="en-GB" sz="4400" dirty="0">
                <a:solidFill>
                  <a:srgbClr val="000099"/>
                </a:solidFill>
                <a:latin typeface="Aptos Display" panose="020B0004020202020204" pitchFamily="34" charset="0"/>
              </a:rPr>
              <a:t>Fundraising Events:</a:t>
            </a:r>
          </a:p>
        </p:txBody>
      </p:sp>
      <p:pic>
        <p:nvPicPr>
          <p:cNvPr id="11" name="Picture 10" descr="Logo&#10;&#10;Description automatically generated with medium confidence">
            <a:extLst>
              <a:ext uri="{FF2B5EF4-FFF2-40B4-BE49-F238E27FC236}">
                <a16:creationId xmlns:a16="http://schemas.microsoft.com/office/drawing/2014/main" id="{7CE04701-D2B0-4D75-3A1B-12C492CD5F9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139718" y="5673794"/>
            <a:ext cx="829945" cy="991870"/>
          </a:xfrm>
          <a:prstGeom prst="rect">
            <a:avLst/>
          </a:prstGeom>
          <a:noFill/>
          <a:ln>
            <a:noFill/>
          </a:ln>
        </p:spPr>
      </p:pic>
      <p:pic>
        <p:nvPicPr>
          <p:cNvPr id="3" name="Picture 2">
            <a:extLst>
              <a:ext uri="{FF2B5EF4-FFF2-40B4-BE49-F238E27FC236}">
                <a16:creationId xmlns:a16="http://schemas.microsoft.com/office/drawing/2014/main" id="{AC63B32C-E537-E5F3-4315-030F8F4EE36A}"/>
              </a:ext>
            </a:extLst>
          </p:cNvPr>
          <p:cNvPicPr>
            <a:picLocks noChangeAspect="1"/>
          </p:cNvPicPr>
          <p:nvPr/>
        </p:nvPicPr>
        <p:blipFill>
          <a:blip r:embed="rId3"/>
          <a:stretch>
            <a:fillRect/>
          </a:stretch>
        </p:blipFill>
        <p:spPr>
          <a:xfrm rot="871773">
            <a:off x="7755740" y="1663501"/>
            <a:ext cx="3163620" cy="4482336"/>
          </a:xfrm>
          <a:prstGeom prst="rect">
            <a:avLst/>
          </a:prstGeom>
          <a:effectLst>
            <a:softEdge rad="127000"/>
          </a:effectLst>
        </p:spPr>
      </p:pic>
      <p:pic>
        <p:nvPicPr>
          <p:cNvPr id="4" name="Picture 3">
            <a:extLst>
              <a:ext uri="{FF2B5EF4-FFF2-40B4-BE49-F238E27FC236}">
                <a16:creationId xmlns:a16="http://schemas.microsoft.com/office/drawing/2014/main" id="{72C70016-D883-74E0-13D0-70889C758983}"/>
              </a:ext>
            </a:extLst>
          </p:cNvPr>
          <p:cNvPicPr>
            <a:picLocks noChangeAspect="1"/>
          </p:cNvPicPr>
          <p:nvPr/>
        </p:nvPicPr>
        <p:blipFill>
          <a:blip r:embed="rId4"/>
          <a:stretch>
            <a:fillRect/>
          </a:stretch>
        </p:blipFill>
        <p:spPr>
          <a:xfrm rot="20643539">
            <a:off x="1256288" y="1663501"/>
            <a:ext cx="3152555" cy="4482336"/>
          </a:xfrm>
          <a:prstGeom prst="rect">
            <a:avLst/>
          </a:prstGeom>
          <a:effectLst>
            <a:softEdge rad="127000"/>
          </a:effectLst>
        </p:spPr>
      </p:pic>
      <p:pic>
        <p:nvPicPr>
          <p:cNvPr id="5" name="Picture 4">
            <a:extLst>
              <a:ext uri="{FF2B5EF4-FFF2-40B4-BE49-F238E27FC236}">
                <a16:creationId xmlns:a16="http://schemas.microsoft.com/office/drawing/2014/main" id="{4C4FFACA-9863-D8C5-8CFF-555ADDEF33FD}"/>
              </a:ext>
            </a:extLst>
          </p:cNvPr>
          <p:cNvPicPr>
            <a:picLocks noChangeAspect="1"/>
          </p:cNvPicPr>
          <p:nvPr/>
        </p:nvPicPr>
        <p:blipFill>
          <a:blip r:embed="rId5"/>
          <a:stretch>
            <a:fillRect/>
          </a:stretch>
        </p:blipFill>
        <p:spPr>
          <a:xfrm>
            <a:off x="4500651" y="1663501"/>
            <a:ext cx="3190697" cy="4482336"/>
          </a:xfrm>
          <a:prstGeom prst="rect">
            <a:avLst/>
          </a:prstGeom>
          <a:effectLst>
            <a:softEdge rad="127000"/>
          </a:effectLst>
        </p:spPr>
      </p:pic>
    </p:spTree>
    <p:extLst>
      <p:ext uri="{BB962C8B-B14F-4D97-AF65-F5344CB8AC3E}">
        <p14:creationId xmlns:p14="http://schemas.microsoft.com/office/powerpoint/2010/main" val="112473920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Logo&#10;&#10;Description automatically generated with medium confidence">
            <a:extLst>
              <a:ext uri="{FF2B5EF4-FFF2-40B4-BE49-F238E27FC236}">
                <a16:creationId xmlns:a16="http://schemas.microsoft.com/office/drawing/2014/main" id="{F9E24C7F-4487-C42E-7BEC-E40A954D917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139718" y="5673794"/>
            <a:ext cx="829945" cy="991870"/>
          </a:xfrm>
          <a:prstGeom prst="rect">
            <a:avLst/>
          </a:prstGeom>
          <a:noFill/>
          <a:ln>
            <a:noFill/>
          </a:ln>
        </p:spPr>
      </p:pic>
      <p:pic>
        <p:nvPicPr>
          <p:cNvPr id="3" name="E0FCA255-1FF5-430F-BF7F-6E40366659CF" descr="IMG_1162.jpg">
            <a:extLst>
              <a:ext uri="{FF2B5EF4-FFF2-40B4-BE49-F238E27FC236}">
                <a16:creationId xmlns:a16="http://schemas.microsoft.com/office/drawing/2014/main" id="{82D15C61-21B8-0200-F957-5D3E0087802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7137" y="106871"/>
            <a:ext cx="6096000" cy="4572000"/>
          </a:xfrm>
          <a:prstGeom prst="rect">
            <a:avLst/>
          </a:prstGeom>
          <a:noFill/>
          <a:ln>
            <a:noFill/>
          </a:ln>
          <a:effectLst>
            <a:softEdge rad="1270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E10F16E0-C788-46D0-B40F-440907E483D4" descr="IMG_1154.jpg">
            <a:extLst>
              <a:ext uri="{FF2B5EF4-FFF2-40B4-BE49-F238E27FC236}">
                <a16:creationId xmlns:a16="http://schemas.microsoft.com/office/drawing/2014/main" id="{0DCA1DEA-8C7F-06C3-0E40-9019F24C217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53928" y="2093664"/>
            <a:ext cx="6096000" cy="4572000"/>
          </a:xfrm>
          <a:prstGeom prst="rect">
            <a:avLst/>
          </a:prstGeom>
          <a:noFill/>
          <a:ln>
            <a:noFill/>
          </a:ln>
          <a:effectLst>
            <a:softEdge rad="1270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a:extLst>
              <a:ext uri="{FF2B5EF4-FFF2-40B4-BE49-F238E27FC236}">
                <a16:creationId xmlns:a16="http://schemas.microsoft.com/office/drawing/2014/main" id="{DC57B908-0D85-9CDB-25E3-3746EC25CF8C}"/>
              </a:ext>
            </a:extLst>
          </p:cNvPr>
          <p:cNvSpPr txBox="1"/>
          <p:nvPr/>
        </p:nvSpPr>
        <p:spPr>
          <a:xfrm>
            <a:off x="5213790" y="520163"/>
            <a:ext cx="7426036" cy="769441"/>
          </a:xfrm>
          <a:prstGeom prst="rect">
            <a:avLst/>
          </a:prstGeom>
          <a:noFill/>
        </p:spPr>
        <p:txBody>
          <a:bodyPr wrap="square" rtlCol="0">
            <a:spAutoFit/>
          </a:bodyPr>
          <a:lstStyle/>
          <a:p>
            <a:pPr algn="ctr"/>
            <a:r>
              <a:rPr lang="en-GB" sz="4400" dirty="0">
                <a:solidFill>
                  <a:srgbClr val="000099"/>
                </a:solidFill>
                <a:latin typeface="Aptos Display" panose="020B0004020202020204" pitchFamily="34" charset="0"/>
              </a:rPr>
              <a:t>Firework Night</a:t>
            </a:r>
          </a:p>
        </p:txBody>
      </p:sp>
    </p:spTree>
    <p:extLst>
      <p:ext uri="{BB962C8B-B14F-4D97-AF65-F5344CB8AC3E}">
        <p14:creationId xmlns:p14="http://schemas.microsoft.com/office/powerpoint/2010/main" val="35742320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A2A13FAE-A855-C842-D99C-D2F91EF8F74E}"/>
              </a:ext>
            </a:extLst>
          </p:cNvPr>
          <p:cNvSpPr txBox="1"/>
          <p:nvPr/>
        </p:nvSpPr>
        <p:spPr>
          <a:xfrm>
            <a:off x="2235200" y="547323"/>
            <a:ext cx="7426036" cy="769441"/>
          </a:xfrm>
          <a:prstGeom prst="rect">
            <a:avLst/>
          </a:prstGeom>
          <a:noFill/>
        </p:spPr>
        <p:txBody>
          <a:bodyPr wrap="square" rtlCol="0">
            <a:spAutoFit/>
          </a:bodyPr>
          <a:lstStyle/>
          <a:p>
            <a:pPr algn="ctr"/>
            <a:r>
              <a:rPr lang="en-GB" sz="4400" dirty="0">
                <a:solidFill>
                  <a:srgbClr val="000099"/>
                </a:solidFill>
                <a:latin typeface="Aptos Display" panose="020B0004020202020204" pitchFamily="34" charset="0"/>
              </a:rPr>
              <a:t>Labels</a:t>
            </a:r>
          </a:p>
        </p:txBody>
      </p:sp>
      <p:pic>
        <p:nvPicPr>
          <p:cNvPr id="11" name="Picture 10" descr="Logo&#10;&#10;Description automatically generated with medium confidence">
            <a:extLst>
              <a:ext uri="{FF2B5EF4-FFF2-40B4-BE49-F238E27FC236}">
                <a16:creationId xmlns:a16="http://schemas.microsoft.com/office/drawing/2014/main" id="{F9E24C7F-4487-C42E-7BEC-E40A954D917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139718" y="5673794"/>
            <a:ext cx="829945" cy="991870"/>
          </a:xfrm>
          <a:prstGeom prst="rect">
            <a:avLst/>
          </a:prstGeom>
          <a:noFill/>
          <a:ln>
            <a:noFill/>
          </a:ln>
        </p:spPr>
      </p:pic>
      <p:sp>
        <p:nvSpPr>
          <p:cNvPr id="2" name="TextBox 1">
            <a:extLst>
              <a:ext uri="{FF2B5EF4-FFF2-40B4-BE49-F238E27FC236}">
                <a16:creationId xmlns:a16="http://schemas.microsoft.com/office/drawing/2014/main" id="{2AF00D83-45D0-5FBE-EFB4-64255DE94262}"/>
              </a:ext>
            </a:extLst>
          </p:cNvPr>
          <p:cNvSpPr txBox="1"/>
          <p:nvPr/>
        </p:nvSpPr>
        <p:spPr>
          <a:xfrm>
            <a:off x="1133603" y="1820869"/>
            <a:ext cx="3999712" cy="4031873"/>
          </a:xfrm>
          <a:prstGeom prst="rect">
            <a:avLst/>
          </a:prstGeom>
          <a:noFill/>
        </p:spPr>
        <p:txBody>
          <a:bodyPr wrap="square" rtlCol="0">
            <a:spAutoFit/>
          </a:bodyPr>
          <a:lstStyle/>
          <a:p>
            <a:r>
              <a:rPr lang="en-GB" sz="3200" dirty="0">
                <a:latin typeface="Aptos Display" panose="020B0004020202020204" pitchFamily="34" charset="0"/>
              </a:rPr>
              <a:t>Label everything!</a:t>
            </a:r>
          </a:p>
          <a:p>
            <a:endParaRPr lang="en-GB" sz="3200" dirty="0">
              <a:latin typeface="Aptos Display" panose="020B0004020202020204" pitchFamily="34" charset="0"/>
            </a:endParaRPr>
          </a:p>
          <a:p>
            <a:r>
              <a:rPr lang="en-GB" sz="3200" dirty="0">
                <a:latin typeface="Aptos Display" panose="020B0004020202020204" pitchFamily="34" charset="0"/>
              </a:rPr>
              <a:t>If you place an order with My </a:t>
            </a:r>
            <a:r>
              <a:rPr lang="en-GB" sz="3200" dirty="0" err="1">
                <a:latin typeface="Aptos Display" panose="020B0004020202020204" pitchFamily="34" charset="0"/>
              </a:rPr>
              <a:t>NameTags</a:t>
            </a:r>
            <a:r>
              <a:rPr lang="en-GB" sz="3200" dirty="0">
                <a:latin typeface="Aptos Display" panose="020B0004020202020204" pitchFamily="34" charset="0"/>
              </a:rPr>
              <a:t>, please use our ID code as the FSPS receive a % rebate from your purchase.</a:t>
            </a:r>
          </a:p>
        </p:txBody>
      </p:sp>
      <p:pic>
        <p:nvPicPr>
          <p:cNvPr id="3" name="Picture 2">
            <a:extLst>
              <a:ext uri="{FF2B5EF4-FFF2-40B4-BE49-F238E27FC236}">
                <a16:creationId xmlns:a16="http://schemas.microsoft.com/office/drawing/2014/main" id="{03B6B4E6-9D83-3AE6-9057-A9C9CF83AE42}"/>
              </a:ext>
            </a:extLst>
          </p:cNvPr>
          <p:cNvPicPr>
            <a:picLocks noChangeAspect="1"/>
          </p:cNvPicPr>
          <p:nvPr/>
        </p:nvPicPr>
        <p:blipFill>
          <a:blip r:embed="rId3"/>
          <a:stretch>
            <a:fillRect/>
          </a:stretch>
        </p:blipFill>
        <p:spPr>
          <a:xfrm>
            <a:off x="6571440" y="1255209"/>
            <a:ext cx="3999712" cy="5163193"/>
          </a:xfrm>
          <a:prstGeom prst="rect">
            <a:avLst/>
          </a:prstGeom>
          <a:effectLst>
            <a:softEdge rad="127000"/>
          </a:effectLst>
        </p:spPr>
      </p:pic>
    </p:spTree>
    <p:extLst>
      <p:ext uri="{BB962C8B-B14F-4D97-AF65-F5344CB8AC3E}">
        <p14:creationId xmlns:p14="http://schemas.microsoft.com/office/powerpoint/2010/main" val="27221792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3551602-3B91-D06A-1831-FE1F957EC1D9}"/>
              </a:ext>
            </a:extLst>
          </p:cNvPr>
          <p:cNvPicPr>
            <a:picLocks noChangeAspect="1"/>
          </p:cNvPicPr>
          <p:nvPr/>
        </p:nvPicPr>
        <p:blipFill>
          <a:blip r:embed="rId2"/>
          <a:stretch>
            <a:fillRect/>
          </a:stretch>
        </p:blipFill>
        <p:spPr>
          <a:xfrm>
            <a:off x="3244485" y="268928"/>
            <a:ext cx="5703029" cy="2060615"/>
          </a:xfrm>
          <a:prstGeom prst="rect">
            <a:avLst/>
          </a:prstGeom>
        </p:spPr>
      </p:pic>
      <p:sp>
        <p:nvSpPr>
          <p:cNvPr id="7" name="TextBox 6">
            <a:extLst>
              <a:ext uri="{FF2B5EF4-FFF2-40B4-BE49-F238E27FC236}">
                <a16:creationId xmlns:a16="http://schemas.microsoft.com/office/drawing/2014/main" id="{0432BB60-3007-63D3-8878-8AFFFFEA0AF6}"/>
              </a:ext>
            </a:extLst>
          </p:cNvPr>
          <p:cNvSpPr txBox="1"/>
          <p:nvPr/>
        </p:nvSpPr>
        <p:spPr>
          <a:xfrm>
            <a:off x="2209800" y="3178628"/>
            <a:ext cx="7826829" cy="2246769"/>
          </a:xfrm>
          <a:prstGeom prst="rect">
            <a:avLst/>
          </a:prstGeom>
          <a:noFill/>
        </p:spPr>
        <p:txBody>
          <a:bodyPr wrap="square" rtlCol="0">
            <a:spAutoFit/>
          </a:bodyPr>
          <a:lstStyle/>
          <a:p>
            <a:pPr algn="ctr"/>
            <a:r>
              <a:rPr lang="en-GB" sz="2800" dirty="0"/>
              <a:t>Based at Steyning CofE Primary School</a:t>
            </a:r>
          </a:p>
          <a:p>
            <a:pPr algn="ctr"/>
            <a:endParaRPr lang="en-GB" sz="2800" dirty="0"/>
          </a:p>
          <a:p>
            <a:pPr algn="ctr"/>
            <a:r>
              <a:rPr lang="en-GB" sz="2800" dirty="0"/>
              <a:t>Breakfast club: 07:30am until the start of school</a:t>
            </a:r>
          </a:p>
          <a:p>
            <a:pPr algn="ctr"/>
            <a:endParaRPr lang="en-GB" sz="2800" dirty="0"/>
          </a:p>
          <a:p>
            <a:pPr algn="ctr"/>
            <a:r>
              <a:rPr lang="en-GB" sz="2800" dirty="0"/>
              <a:t>Afterschool club: open until 6pm</a:t>
            </a:r>
          </a:p>
        </p:txBody>
      </p:sp>
    </p:spTree>
    <p:extLst>
      <p:ext uri="{BB962C8B-B14F-4D97-AF65-F5344CB8AC3E}">
        <p14:creationId xmlns:p14="http://schemas.microsoft.com/office/powerpoint/2010/main" val="137884710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A2A13FAE-A855-C842-D99C-D2F91EF8F74E}"/>
              </a:ext>
            </a:extLst>
          </p:cNvPr>
          <p:cNvSpPr txBox="1"/>
          <p:nvPr/>
        </p:nvSpPr>
        <p:spPr>
          <a:xfrm>
            <a:off x="2235200" y="547323"/>
            <a:ext cx="7426036" cy="769441"/>
          </a:xfrm>
          <a:prstGeom prst="rect">
            <a:avLst/>
          </a:prstGeom>
          <a:noFill/>
        </p:spPr>
        <p:txBody>
          <a:bodyPr wrap="square" rtlCol="0">
            <a:spAutoFit/>
          </a:bodyPr>
          <a:lstStyle/>
          <a:p>
            <a:pPr algn="ctr"/>
            <a:r>
              <a:rPr lang="en-GB" sz="4400" dirty="0">
                <a:solidFill>
                  <a:srgbClr val="000099"/>
                </a:solidFill>
                <a:latin typeface="Aptos Display" panose="020B0004020202020204" pitchFamily="34" charset="0"/>
              </a:rPr>
              <a:t>Reading Army</a:t>
            </a:r>
          </a:p>
        </p:txBody>
      </p:sp>
      <p:pic>
        <p:nvPicPr>
          <p:cNvPr id="11" name="Picture 10" descr="Logo&#10;&#10;Description automatically generated with medium confidence">
            <a:extLst>
              <a:ext uri="{FF2B5EF4-FFF2-40B4-BE49-F238E27FC236}">
                <a16:creationId xmlns:a16="http://schemas.microsoft.com/office/drawing/2014/main" id="{F9E24C7F-4487-C42E-7BEC-E40A954D917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139718" y="5673794"/>
            <a:ext cx="829945" cy="991870"/>
          </a:xfrm>
          <a:prstGeom prst="rect">
            <a:avLst/>
          </a:prstGeom>
          <a:noFill/>
          <a:ln>
            <a:noFill/>
          </a:ln>
        </p:spPr>
      </p:pic>
      <p:pic>
        <p:nvPicPr>
          <p:cNvPr id="3" name="Picture 2">
            <a:extLst>
              <a:ext uri="{FF2B5EF4-FFF2-40B4-BE49-F238E27FC236}">
                <a16:creationId xmlns:a16="http://schemas.microsoft.com/office/drawing/2014/main" id="{F7B9E6A9-A09E-F348-D4F3-21BEAAB81F5A}"/>
              </a:ext>
            </a:extLst>
          </p:cNvPr>
          <p:cNvPicPr>
            <a:picLocks noChangeAspect="1"/>
          </p:cNvPicPr>
          <p:nvPr/>
        </p:nvPicPr>
        <p:blipFill rotWithShape="1">
          <a:blip r:embed="rId3"/>
          <a:srcRect l="21751" t="37843" r="22547" b="7692"/>
          <a:stretch/>
        </p:blipFill>
        <p:spPr bwMode="auto">
          <a:xfrm>
            <a:off x="6295920" y="1652908"/>
            <a:ext cx="4843798" cy="3552184"/>
          </a:xfrm>
          <a:prstGeom prst="rect">
            <a:avLst/>
          </a:prstGeom>
          <a:ln>
            <a:noFill/>
          </a:ln>
          <a:extLst>
            <a:ext uri="{53640926-AAD7-44D8-BBD7-CCE9431645EC}">
              <a14:shadowObscured xmlns:a14="http://schemas.microsoft.com/office/drawing/2010/main"/>
            </a:ext>
          </a:extLst>
        </p:spPr>
      </p:pic>
      <p:sp>
        <p:nvSpPr>
          <p:cNvPr id="4" name="TextBox 3">
            <a:extLst>
              <a:ext uri="{FF2B5EF4-FFF2-40B4-BE49-F238E27FC236}">
                <a16:creationId xmlns:a16="http://schemas.microsoft.com/office/drawing/2014/main" id="{79766B34-7F14-97DD-7858-348E5A65A759}"/>
              </a:ext>
            </a:extLst>
          </p:cNvPr>
          <p:cNvSpPr txBox="1"/>
          <p:nvPr/>
        </p:nvSpPr>
        <p:spPr>
          <a:xfrm>
            <a:off x="814902" y="1829332"/>
            <a:ext cx="4707712" cy="3477875"/>
          </a:xfrm>
          <a:prstGeom prst="rect">
            <a:avLst/>
          </a:prstGeom>
          <a:noFill/>
        </p:spPr>
        <p:txBody>
          <a:bodyPr wrap="square" rtlCol="0">
            <a:spAutoFit/>
          </a:bodyPr>
          <a:lstStyle/>
          <a:p>
            <a:r>
              <a:rPr lang="en-GB" sz="2800" b="1" dirty="0">
                <a:latin typeface="Aptos Display" panose="020B0004020202020204" pitchFamily="34" charset="0"/>
                <a:ea typeface="MS Mincho" panose="02020609040205080304" pitchFamily="49" charset="-128"/>
                <a:cs typeface="Times New Roman" panose="02020603050405020304" pitchFamily="18" charset="0"/>
              </a:rPr>
              <a:t>Could</a:t>
            </a:r>
            <a:r>
              <a:rPr lang="en-GB" sz="2400" b="1" dirty="0">
                <a:latin typeface="Aptos Display" panose="020B0004020202020204" pitchFamily="34" charset="0"/>
              </a:rPr>
              <a:t> </a:t>
            </a:r>
            <a:r>
              <a:rPr lang="en-GB" sz="2800" b="1" dirty="0">
                <a:latin typeface="Aptos Display" panose="020B0004020202020204" pitchFamily="34" charset="0"/>
                <a:ea typeface="MS Mincho" panose="02020609040205080304" pitchFamily="49" charset="-128"/>
                <a:cs typeface="Times New Roman" panose="02020603050405020304" pitchFamily="18" charset="0"/>
              </a:rPr>
              <a:t>you</a:t>
            </a:r>
            <a:r>
              <a:rPr lang="en-GB" sz="2400" b="1" dirty="0">
                <a:latin typeface="Aptos Display" panose="020B0004020202020204" pitchFamily="34" charset="0"/>
              </a:rPr>
              <a:t> </a:t>
            </a:r>
            <a:r>
              <a:rPr lang="en-GB" sz="2800" b="1" dirty="0">
                <a:latin typeface="Aptos Display" panose="020B0004020202020204" pitchFamily="34" charset="0"/>
                <a:ea typeface="MS Mincho" panose="02020609040205080304" pitchFamily="49" charset="-128"/>
                <a:cs typeface="Times New Roman" panose="02020603050405020304" pitchFamily="18" charset="0"/>
              </a:rPr>
              <a:t>help?</a:t>
            </a:r>
          </a:p>
          <a:p>
            <a:endParaRPr lang="en-GB" sz="2400" dirty="0">
              <a:latin typeface="Aptos Display" panose="020B0004020202020204" pitchFamily="34" charset="0"/>
              <a:ea typeface="MS Mincho" panose="02020609040205080304" pitchFamily="49" charset="-128"/>
              <a:cs typeface="Times New Roman" panose="02020603050405020304" pitchFamily="18" charset="0"/>
            </a:endParaRPr>
          </a:p>
          <a:p>
            <a:r>
              <a:rPr lang="en-GB" sz="2800" dirty="0">
                <a:latin typeface="Aptos Display" panose="020B0004020202020204" pitchFamily="34" charset="0"/>
                <a:ea typeface="MS Mincho" panose="02020609040205080304" pitchFamily="49" charset="-128"/>
                <a:cs typeface="Times New Roman" panose="02020603050405020304" pitchFamily="18" charset="0"/>
              </a:rPr>
              <a:t>Are you able to offer anything from 1 hour per week to a couple of mornings / afternoons a week?</a:t>
            </a:r>
          </a:p>
          <a:p>
            <a:r>
              <a:rPr lang="en-GB" sz="2800" dirty="0">
                <a:latin typeface="Aptos Display" panose="020B0004020202020204" pitchFamily="34" charset="0"/>
                <a:ea typeface="MS Mincho" panose="02020609040205080304" pitchFamily="49" charset="-128"/>
                <a:cs typeface="Times New Roman" panose="02020603050405020304" pitchFamily="18" charset="0"/>
              </a:rPr>
              <a:t>If so, please pop into the office to register your interest</a:t>
            </a:r>
            <a:r>
              <a:rPr lang="en-GB" dirty="0">
                <a:latin typeface="Century Gothic" panose="020B0502020202020204" pitchFamily="34" charset="0"/>
                <a:ea typeface="MS Mincho" panose="02020609040205080304" pitchFamily="49" charset="-128"/>
                <a:cs typeface="Times New Roman" panose="02020603050405020304" pitchFamily="18" charset="0"/>
              </a:rPr>
              <a:t>.</a:t>
            </a:r>
            <a:endParaRPr lang="en-GB" sz="1600" dirty="0"/>
          </a:p>
        </p:txBody>
      </p:sp>
    </p:spTree>
    <p:extLst>
      <p:ext uri="{BB962C8B-B14F-4D97-AF65-F5344CB8AC3E}">
        <p14:creationId xmlns:p14="http://schemas.microsoft.com/office/powerpoint/2010/main" val="204166391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A2A13FAE-A855-C842-D99C-D2F91EF8F74E}"/>
              </a:ext>
            </a:extLst>
          </p:cNvPr>
          <p:cNvSpPr txBox="1"/>
          <p:nvPr/>
        </p:nvSpPr>
        <p:spPr>
          <a:xfrm>
            <a:off x="2235200" y="547323"/>
            <a:ext cx="7426036" cy="769441"/>
          </a:xfrm>
          <a:prstGeom prst="rect">
            <a:avLst/>
          </a:prstGeom>
          <a:noFill/>
        </p:spPr>
        <p:txBody>
          <a:bodyPr wrap="square" rtlCol="0">
            <a:spAutoFit/>
          </a:bodyPr>
          <a:lstStyle/>
          <a:p>
            <a:pPr algn="ctr"/>
            <a:r>
              <a:rPr lang="en-GB" sz="4400" dirty="0">
                <a:solidFill>
                  <a:srgbClr val="000099"/>
                </a:solidFill>
                <a:latin typeface="Aptos Display" panose="020B0004020202020204" pitchFamily="34" charset="0"/>
              </a:rPr>
              <a:t>Before you go……</a:t>
            </a:r>
          </a:p>
        </p:txBody>
      </p:sp>
      <p:pic>
        <p:nvPicPr>
          <p:cNvPr id="11" name="Picture 10" descr="Logo&#10;&#10;Description automatically generated with medium confidence">
            <a:extLst>
              <a:ext uri="{FF2B5EF4-FFF2-40B4-BE49-F238E27FC236}">
                <a16:creationId xmlns:a16="http://schemas.microsoft.com/office/drawing/2014/main" id="{F9E24C7F-4487-C42E-7BEC-E40A954D917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139718" y="5673794"/>
            <a:ext cx="829945" cy="991870"/>
          </a:xfrm>
          <a:prstGeom prst="rect">
            <a:avLst/>
          </a:prstGeom>
          <a:noFill/>
          <a:ln>
            <a:noFill/>
          </a:ln>
        </p:spPr>
      </p:pic>
      <p:sp>
        <p:nvSpPr>
          <p:cNvPr id="2" name="TextBox 1">
            <a:extLst>
              <a:ext uri="{FF2B5EF4-FFF2-40B4-BE49-F238E27FC236}">
                <a16:creationId xmlns:a16="http://schemas.microsoft.com/office/drawing/2014/main" id="{7D81D1A0-6E50-1F4F-FDED-299AF672236A}"/>
              </a:ext>
            </a:extLst>
          </p:cNvPr>
          <p:cNvSpPr txBox="1"/>
          <p:nvPr/>
        </p:nvSpPr>
        <p:spPr>
          <a:xfrm>
            <a:off x="981375" y="1417030"/>
            <a:ext cx="9933686" cy="4678204"/>
          </a:xfrm>
          <a:prstGeom prst="rect">
            <a:avLst/>
          </a:prstGeom>
          <a:noFill/>
        </p:spPr>
        <p:txBody>
          <a:bodyPr wrap="square" rtlCol="0">
            <a:spAutoFit/>
          </a:bodyPr>
          <a:lstStyle/>
          <a:p>
            <a:r>
              <a:rPr lang="en-GB" sz="3200" dirty="0">
                <a:latin typeface="Aptos Display" panose="020B0004020202020204" pitchFamily="34" charset="0"/>
              </a:rPr>
              <a:t>Please fill out a time and day for the Early Years team to come for a home visit in September</a:t>
            </a:r>
          </a:p>
          <a:p>
            <a:endParaRPr lang="en-GB" sz="3200" dirty="0">
              <a:latin typeface="Aptos Display" panose="020B0004020202020204" pitchFamily="34" charset="0"/>
            </a:endParaRPr>
          </a:p>
          <a:p>
            <a:r>
              <a:rPr lang="en-GB" sz="3200" dirty="0">
                <a:latin typeface="Aptos Display" panose="020B0004020202020204" pitchFamily="34" charset="0"/>
              </a:rPr>
              <a:t>Thank you for choosing Steyning CofE Primary – we look forward to working with you</a:t>
            </a:r>
          </a:p>
          <a:p>
            <a:endParaRPr lang="en-GB" sz="2400" dirty="0">
              <a:latin typeface="Aptos Display" panose="020B0004020202020204" pitchFamily="34" charset="0"/>
            </a:endParaRPr>
          </a:p>
          <a:p>
            <a:endParaRPr lang="en-GB" sz="2400" dirty="0">
              <a:latin typeface="Aptos Display" panose="020B0004020202020204" pitchFamily="34" charset="0"/>
            </a:endParaRPr>
          </a:p>
          <a:p>
            <a:endParaRPr lang="en-GB" sz="2400" dirty="0">
              <a:latin typeface="Aptos Display" panose="020B0004020202020204" pitchFamily="34" charset="0"/>
            </a:endParaRPr>
          </a:p>
          <a:p>
            <a:pPr algn="ctr"/>
            <a:r>
              <a:rPr lang="en-GB" sz="6600" dirty="0">
                <a:solidFill>
                  <a:srgbClr val="000099"/>
                </a:solidFill>
                <a:latin typeface="Aptos Display" panose="020B0004020202020204" pitchFamily="34" charset="0"/>
              </a:rPr>
              <a:t>Thank you for coming!</a:t>
            </a:r>
          </a:p>
        </p:txBody>
      </p:sp>
    </p:spTree>
    <p:extLst>
      <p:ext uri="{BB962C8B-B14F-4D97-AF65-F5344CB8AC3E}">
        <p14:creationId xmlns:p14="http://schemas.microsoft.com/office/powerpoint/2010/main" val="617728785"/>
      </p:ext>
    </p:extLst>
  </p:cSld>
  <p:clrMapOvr>
    <a:masterClrMapping/>
  </p:clrMapOvr>
</p:sld>
</file>

<file path=ppt/theme/theme1.xml><?xml version="1.0" encoding="utf-8"?>
<a:theme xmlns:a="http://schemas.openxmlformats.org/drawingml/2006/main" name="CitationVTI">
  <a:themeElements>
    <a:clrScheme name="Citation">
      <a:dk1>
        <a:sysClr val="windowText" lastClr="000000"/>
      </a:dk1>
      <a:lt1>
        <a:sysClr val="window" lastClr="FFFFFF"/>
      </a:lt1>
      <a:dk2>
        <a:srgbClr val="01375D"/>
      </a:dk2>
      <a:lt2>
        <a:srgbClr val="F3F2EF"/>
      </a:lt2>
      <a:accent1>
        <a:srgbClr val="29A3D2"/>
      </a:accent1>
      <a:accent2>
        <a:srgbClr val="0669AC"/>
      </a:accent2>
      <a:accent3>
        <a:srgbClr val="FD891C"/>
      </a:accent3>
      <a:accent4>
        <a:srgbClr val="FD6927"/>
      </a:accent4>
      <a:accent5>
        <a:srgbClr val="F95131"/>
      </a:accent5>
      <a:accent6>
        <a:srgbClr val="CE5FAE"/>
      </a:accent6>
      <a:hlink>
        <a:srgbClr val="0F8EC1"/>
      </a:hlink>
      <a:folHlink>
        <a:srgbClr val="DC6400"/>
      </a:folHlink>
    </a:clrScheme>
    <a:fontScheme name="Grandview">
      <a:majorFont>
        <a:latin typeface="Grandview"/>
        <a:ea typeface=""/>
        <a:cs typeface=""/>
      </a:majorFont>
      <a:minorFont>
        <a:latin typeface="Grandview Display"/>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itationVTI" id="{4899D957-8B31-4AB5-A19D-CB0353FFB667}" vid="{430294D6-2412-4BD3-B567-F0976EA49313}"/>
    </a:ext>
  </a:extLst>
</a:theme>
</file>

<file path=docProps/app.xml><?xml version="1.0" encoding="utf-8"?>
<Properties xmlns="http://schemas.openxmlformats.org/officeDocument/2006/extended-properties" xmlns:vt="http://schemas.openxmlformats.org/officeDocument/2006/docPropsVTypes">
  <TotalTime>1146</TotalTime>
  <Words>1238</Words>
  <Application>Microsoft Office PowerPoint</Application>
  <PresentationFormat>Widescreen</PresentationFormat>
  <Paragraphs>168</Paragraphs>
  <Slides>24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24</vt:i4>
      </vt:variant>
    </vt:vector>
  </HeadingPairs>
  <TitlesOfParts>
    <vt:vector size="30" baseType="lpstr">
      <vt:lpstr>Aptos Display</vt:lpstr>
      <vt:lpstr>Arial</vt:lpstr>
      <vt:lpstr>Century Gothic</vt:lpstr>
      <vt:lpstr>Grandview</vt:lpstr>
      <vt:lpstr>Grandview Display</vt:lpstr>
      <vt:lpstr>CitationVTI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Katie Pendrey (Office)</dc:creator>
  <cp:lastModifiedBy>Katie Pendrey</cp:lastModifiedBy>
  <cp:revision>61</cp:revision>
  <dcterms:created xsi:type="dcterms:W3CDTF">2024-06-10T13:26:54Z</dcterms:created>
  <dcterms:modified xsi:type="dcterms:W3CDTF">2026-06-09T13:58:04Z</dcterms:modified>
</cp:coreProperties>
</file>