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77"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0"/>
    <p:restoredTop sz="95897"/>
  </p:normalViewPr>
  <p:slideViewPr>
    <p:cSldViewPr snapToGrid="0">
      <p:cViewPr varScale="1">
        <p:scale>
          <a:sx n="110" d="100"/>
          <a:sy n="110" d="100"/>
        </p:scale>
        <p:origin x="132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GB"/>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E180635C-B043-D544-B692-C54BE0F88392}"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1841851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180635C-B043-D544-B692-C54BE0F88392}"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7470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GB"/>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E180635C-B043-D544-B692-C54BE0F88392}"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910570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E180635C-B043-D544-B692-C54BE0F88392}"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470706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E180635C-B043-D544-B692-C54BE0F88392}" type="datetimeFigureOut">
              <a:rPr lang="en-US" smtClean="0"/>
              <a:t>11/30/22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0057585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180635C-B043-D544-B692-C54BE0F88392}" type="datetimeFigureOut">
              <a:rPr lang="en-US" smtClean="0"/>
              <a:t>11/30/22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8792018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180635C-B043-D544-B692-C54BE0F88392}" type="datetimeFigureOut">
              <a:rPr lang="en-US" smtClean="0"/>
              <a:t>11/30/22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1705276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180635C-B043-D544-B692-C54BE0F88392}"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1658568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E180635C-B043-D544-B692-C54BE0F88392}" type="datetimeFigureOut">
              <a:rPr lang="en-US" smtClean="0"/>
              <a:t>11/30/22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82306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180635C-B043-D544-B692-C54BE0F88392}"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36136294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E180635C-B043-D544-B692-C54BE0F88392}" type="datetimeFigureOut">
              <a:rPr lang="en-US" smtClean="0"/>
              <a:t>11/30/22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AB5F9-B821-C341-8277-4A75DD402D4E}" type="slidenum">
              <a:rPr lang="en-US" smtClean="0"/>
              <a:t>‹#›</a:t>
            </a:fld>
            <a:endParaRPr lang="en-US"/>
          </a:p>
        </p:txBody>
      </p:sp>
    </p:spTree>
    <p:extLst>
      <p:ext uri="{BB962C8B-B14F-4D97-AF65-F5344CB8AC3E}">
        <p14:creationId xmlns:p14="http://schemas.microsoft.com/office/powerpoint/2010/main" val="42823347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80635C-B043-D544-B692-C54BE0F88392}" type="datetimeFigureOut">
              <a:rPr lang="en-US" smtClean="0"/>
              <a:t>11/30/22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8AB5F9-B821-C341-8277-4A75DD402D4E}" type="slidenum">
              <a:rPr lang="en-US" smtClean="0"/>
              <a:t>‹#›</a:t>
            </a:fld>
            <a:endParaRPr lang="en-US"/>
          </a:p>
        </p:txBody>
      </p:sp>
    </p:spTree>
    <p:extLst>
      <p:ext uri="{BB962C8B-B14F-4D97-AF65-F5344CB8AC3E}">
        <p14:creationId xmlns:p14="http://schemas.microsoft.com/office/powerpoint/2010/main" val="25406155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www.publicdomainpictures.net/view-image.php?image=55977&amp;picture=robin-bird-isolated-background" TargetMode="External"/><Relationship Id="rId7"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www.publicdomainpictures.net/view-image.php?image=174512&amp;picture=" TargetMode="External"/><Relationship Id="rId5" Type="http://schemas.openxmlformats.org/officeDocument/2006/relationships/image" Target="../media/image3.jp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ounded Rectangle 22">
            <a:extLst>
              <a:ext uri="{FF2B5EF4-FFF2-40B4-BE49-F238E27FC236}">
                <a16:creationId xmlns:a16="http://schemas.microsoft.com/office/drawing/2014/main" id="{41084A4D-C318-3941-ABB5-DA959A8B9B70}"/>
              </a:ext>
            </a:extLst>
          </p:cNvPr>
          <p:cNvSpPr/>
          <p:nvPr/>
        </p:nvSpPr>
        <p:spPr>
          <a:xfrm>
            <a:off x="3098283" y="4540985"/>
            <a:ext cx="3603142" cy="2140551"/>
          </a:xfrm>
          <a:prstGeom prst="roundRect">
            <a:avLst/>
          </a:prstGeom>
          <a:solidFill>
            <a:schemeClr val="accent3">
              <a:lumMod val="40000"/>
              <a:lumOff val="6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GB"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13" name="Picture 12" descr="A small bird on a branch&#10;&#10;Description automatically generated with low confidence">
            <a:extLst>
              <a:ext uri="{FF2B5EF4-FFF2-40B4-BE49-F238E27FC236}">
                <a16:creationId xmlns:a16="http://schemas.microsoft.com/office/drawing/2014/main" id="{15ED869B-12EB-454F-9D0D-BB213E2D37AA}"/>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3133165" y="1516038"/>
            <a:ext cx="2339787" cy="1342791"/>
          </a:xfrm>
          <a:prstGeom prst="rect">
            <a:avLst/>
          </a:prstGeom>
        </p:spPr>
      </p:pic>
      <p:sp>
        <p:nvSpPr>
          <p:cNvPr id="6" name="Rectangle 5">
            <a:extLst>
              <a:ext uri="{FF2B5EF4-FFF2-40B4-BE49-F238E27FC236}">
                <a16:creationId xmlns:a16="http://schemas.microsoft.com/office/drawing/2014/main" id="{3F20696A-7249-604F-AC9B-26684B895CDB}"/>
              </a:ext>
            </a:extLst>
          </p:cNvPr>
          <p:cNvSpPr/>
          <p:nvPr/>
        </p:nvSpPr>
        <p:spPr>
          <a:xfrm>
            <a:off x="1767201" y="176379"/>
            <a:ext cx="6371616" cy="461665"/>
          </a:xfrm>
          <a:prstGeom prst="rect">
            <a:avLst/>
          </a:prstGeom>
        </p:spPr>
        <p:txBody>
          <a:bodyPr wrap="none">
            <a:spAutoFit/>
          </a:bodyPr>
          <a:lstStyle/>
          <a:p>
            <a:pPr algn="just"/>
            <a:r>
              <a:rPr lang="en-GB" sz="2400" dirty="0">
                <a:solidFill>
                  <a:srgbClr val="FF6C01"/>
                </a:solidFill>
                <a:ea typeface="Calibri" panose="020F0502020204030204" pitchFamily="34" charset="0"/>
                <a:cs typeface="Calibri" panose="020F0502020204030204" pitchFamily="34" charset="0"/>
              </a:rPr>
              <a:t>What is the SSC and who can access this support?</a:t>
            </a:r>
            <a:endParaRPr lang="en-US" sz="2400" dirty="0">
              <a:solidFill>
                <a:srgbClr val="FF6C01"/>
              </a:solidFill>
            </a:endParaRPr>
          </a:p>
        </p:txBody>
      </p:sp>
      <p:sp>
        <p:nvSpPr>
          <p:cNvPr id="8" name="Rounded Rectangle 7">
            <a:extLst>
              <a:ext uri="{FF2B5EF4-FFF2-40B4-BE49-F238E27FC236}">
                <a16:creationId xmlns:a16="http://schemas.microsoft.com/office/drawing/2014/main" id="{06BF4EE1-BB3A-A449-B235-331CD4572F03}"/>
              </a:ext>
            </a:extLst>
          </p:cNvPr>
          <p:cNvSpPr/>
          <p:nvPr/>
        </p:nvSpPr>
        <p:spPr>
          <a:xfrm>
            <a:off x="369794" y="787803"/>
            <a:ext cx="2933448" cy="1750055"/>
          </a:xfrm>
          <a:prstGeom prst="roundRect">
            <a:avLst/>
          </a:prstGeom>
          <a:solidFill>
            <a:schemeClr val="accent3">
              <a:lumMod val="20000"/>
              <a:lumOff val="8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rPr>
              <a:t>Steyning CE Primary School has a Special Support Centre (SSC), for children with severe and specific speech and language disorders attached to our mainstream school.</a:t>
            </a:r>
            <a:endParaRPr lang="en-GB"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descr="A close-up of a soda can&#10;&#10;Description automatically generated with low confidence">
            <a:extLst>
              <a:ext uri="{FF2B5EF4-FFF2-40B4-BE49-F238E27FC236}">
                <a16:creationId xmlns:a16="http://schemas.microsoft.com/office/drawing/2014/main" id="{D9D374B9-6151-9841-8FD2-F5C335665177}"/>
              </a:ext>
            </a:extLst>
          </p:cNvPr>
          <p:cNvPicPr>
            <a:picLocks noChangeAspect="1"/>
          </p:cNvPicPr>
          <p:nvPr/>
        </p:nvPicPr>
        <p:blipFill>
          <a:blip r:embed="rId4"/>
          <a:stretch>
            <a:fillRect/>
          </a:stretch>
        </p:blipFill>
        <p:spPr>
          <a:xfrm>
            <a:off x="8506765" y="281125"/>
            <a:ext cx="1231900" cy="1841500"/>
          </a:xfrm>
          <a:prstGeom prst="rect">
            <a:avLst/>
          </a:prstGeom>
        </p:spPr>
      </p:pic>
      <p:sp>
        <p:nvSpPr>
          <p:cNvPr id="11" name="Rounded Rectangle 10">
            <a:extLst>
              <a:ext uri="{FF2B5EF4-FFF2-40B4-BE49-F238E27FC236}">
                <a16:creationId xmlns:a16="http://schemas.microsoft.com/office/drawing/2014/main" id="{3837CC4D-FF13-9241-BD2F-E720BC057D68}"/>
              </a:ext>
            </a:extLst>
          </p:cNvPr>
          <p:cNvSpPr/>
          <p:nvPr/>
        </p:nvSpPr>
        <p:spPr>
          <a:xfrm>
            <a:off x="3430119" y="787804"/>
            <a:ext cx="3045760" cy="919972"/>
          </a:xfrm>
          <a:prstGeom prst="roundRect">
            <a:avLst/>
          </a:prstGeom>
          <a:solidFill>
            <a:schemeClr val="accent3">
              <a:lumMod val="40000"/>
              <a:lumOff val="6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rPr>
              <a:t>Our Special Support Centre is known as Robins Class.</a:t>
            </a:r>
            <a:endParaRPr lang="en-GB"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0" name="Rounded Rectangle 9">
            <a:extLst>
              <a:ext uri="{FF2B5EF4-FFF2-40B4-BE49-F238E27FC236}">
                <a16:creationId xmlns:a16="http://schemas.microsoft.com/office/drawing/2014/main" id="{761C10F4-F30C-C540-95D6-8892E28C2202}"/>
              </a:ext>
            </a:extLst>
          </p:cNvPr>
          <p:cNvSpPr/>
          <p:nvPr/>
        </p:nvSpPr>
        <p:spPr>
          <a:xfrm>
            <a:off x="5435125" y="1491175"/>
            <a:ext cx="2616211" cy="1046683"/>
          </a:xfrm>
          <a:prstGeom prst="roundRect">
            <a:avLst/>
          </a:prstGeom>
          <a:solidFill>
            <a:schemeClr val="accent3">
              <a:lumMod val="40000"/>
              <a:lumOff val="6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1600" dirty="0">
                <a:solidFill>
                  <a:schemeClr val="tx1"/>
                </a:solidFill>
              </a:rPr>
              <a:t>We have 10 places in the SSC and the children range from Reception to  Year 6.</a:t>
            </a:r>
            <a:endParaRPr lang="en-GB"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p:txBody>
      </p:sp>
      <p:sp>
        <p:nvSpPr>
          <p:cNvPr id="14" name="Rounded Rectangle 13">
            <a:extLst>
              <a:ext uri="{FF2B5EF4-FFF2-40B4-BE49-F238E27FC236}">
                <a16:creationId xmlns:a16="http://schemas.microsoft.com/office/drawing/2014/main" id="{F4823231-8D8C-2642-BAB2-0EA263818F7E}"/>
              </a:ext>
            </a:extLst>
          </p:cNvPr>
          <p:cNvSpPr/>
          <p:nvPr/>
        </p:nvSpPr>
        <p:spPr>
          <a:xfrm>
            <a:off x="320487" y="2664394"/>
            <a:ext cx="9418178" cy="1750055"/>
          </a:xfrm>
          <a:prstGeom prst="roundRect">
            <a:avLst/>
          </a:prstGeom>
          <a:solidFill>
            <a:schemeClr val="accent3">
              <a:lumMod val="20000"/>
              <a:lumOff val="8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Our SSC provides individually targeted support from a specialist Speech and Language Therapist, a specialist teacher experienced in speech and language impairment and specialist support staff who all work together in a collaborative team. Children are integrated into mainstream class as far as is possible and supported there by SSC staff where necessary as well as withdrawn to Robins for specific interventions and speech and language therapy sessions. Children in the SSC must have an Education Health Care Plan (EHCP) with speech and language as their primary need with a discrepancy between verbal/language skills and non- verbal skills.</a:t>
            </a:r>
            <a:endParaRPr lang="en-GB" sz="1600" dirty="0">
              <a:solidFill>
                <a:schemeClr val="tx1"/>
              </a:solidFill>
              <a:ea typeface="Calibri" panose="020F0502020204030204" pitchFamily="34" charset="0"/>
              <a:cs typeface="Times New Roman" panose="02020603050405020304" pitchFamily="18" charset="0"/>
            </a:endParaRPr>
          </a:p>
        </p:txBody>
      </p:sp>
      <p:sp>
        <p:nvSpPr>
          <p:cNvPr id="15" name="Rounded Rectangle 14">
            <a:extLst>
              <a:ext uri="{FF2B5EF4-FFF2-40B4-BE49-F238E27FC236}">
                <a16:creationId xmlns:a16="http://schemas.microsoft.com/office/drawing/2014/main" id="{89E310FC-CBB7-574C-99D1-5BD994B9477E}"/>
              </a:ext>
            </a:extLst>
          </p:cNvPr>
          <p:cNvSpPr/>
          <p:nvPr/>
        </p:nvSpPr>
        <p:spPr>
          <a:xfrm>
            <a:off x="320487" y="4564208"/>
            <a:ext cx="2678207" cy="2101353"/>
          </a:xfrm>
          <a:prstGeom prst="roundRect">
            <a:avLst/>
          </a:prstGeom>
          <a:solidFill>
            <a:schemeClr val="accent3">
              <a:lumMod val="40000"/>
              <a:lumOff val="60000"/>
            </a:schemeClr>
          </a:solidFill>
          <a:ln w="38100">
            <a:solidFill>
              <a:srgbClr val="FF6C0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tx1"/>
                </a:solidFill>
              </a:rPr>
              <a:t>Children may have; </a:t>
            </a:r>
          </a:p>
          <a:p>
            <a:pPr marL="285750" indent="-285750">
              <a:buFont typeface="Arial" panose="020B0604020202020204" pitchFamily="34" charset="0"/>
              <a:buChar char="•"/>
            </a:pPr>
            <a:r>
              <a:rPr lang="en-GB" sz="1600" dirty="0">
                <a:solidFill>
                  <a:schemeClr val="tx1"/>
                </a:solidFill>
              </a:rPr>
              <a:t>Receptive language disorder </a:t>
            </a:r>
          </a:p>
          <a:p>
            <a:pPr marL="285750" indent="-285750">
              <a:buFont typeface="Arial" panose="020B0604020202020204" pitchFamily="34" charset="0"/>
              <a:buChar char="•"/>
            </a:pPr>
            <a:r>
              <a:rPr lang="en-GB" sz="1600" dirty="0">
                <a:solidFill>
                  <a:schemeClr val="tx1"/>
                </a:solidFill>
              </a:rPr>
              <a:t>Expressive language disorder </a:t>
            </a:r>
          </a:p>
          <a:p>
            <a:pPr marL="285750" indent="-285750">
              <a:buFont typeface="Arial" panose="020B0604020202020204" pitchFamily="34" charset="0"/>
              <a:buChar char="•"/>
            </a:pPr>
            <a:r>
              <a:rPr lang="en-GB" sz="1600" dirty="0">
                <a:solidFill>
                  <a:schemeClr val="tx1"/>
                </a:solidFill>
              </a:rPr>
              <a:t>Speech Sound disorder </a:t>
            </a:r>
          </a:p>
          <a:p>
            <a:pPr marL="285750" indent="-285750">
              <a:buFont typeface="Arial" panose="020B0604020202020204" pitchFamily="34" charset="0"/>
              <a:buChar char="•"/>
            </a:pPr>
            <a:r>
              <a:rPr lang="en-GB" sz="1600" dirty="0">
                <a:solidFill>
                  <a:schemeClr val="tx1"/>
                </a:solidFill>
              </a:rPr>
              <a:t>Phonological difficulties </a:t>
            </a:r>
          </a:p>
        </p:txBody>
      </p:sp>
      <p:pic>
        <p:nvPicPr>
          <p:cNvPr id="24" name="Picture 23" descr="A picture containing outdoor, bird, oscine, yellow&#10;&#10;Description automatically generated">
            <a:extLst>
              <a:ext uri="{FF2B5EF4-FFF2-40B4-BE49-F238E27FC236}">
                <a16:creationId xmlns:a16="http://schemas.microsoft.com/office/drawing/2014/main" id="{EACC029F-5D45-CE47-A5D8-FFEC4C747F29}"/>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7972970" y="4670621"/>
            <a:ext cx="1933030" cy="2022632"/>
          </a:xfrm>
          <a:prstGeom prst="rect">
            <a:avLst/>
          </a:prstGeom>
        </p:spPr>
      </p:pic>
      <p:pic>
        <p:nvPicPr>
          <p:cNvPr id="25" name="Picture 24" descr="A child writing on a piece of paper&#10;&#10;Description automatically generated with medium confidence">
            <a:extLst>
              <a:ext uri="{FF2B5EF4-FFF2-40B4-BE49-F238E27FC236}">
                <a16:creationId xmlns:a16="http://schemas.microsoft.com/office/drawing/2014/main" id="{6F3214B4-9277-5844-8E0B-C6EDCB4BBD8B}"/>
              </a:ext>
            </a:extLst>
          </p:cNvPr>
          <p:cNvPicPr>
            <a:picLocks noChangeAspect="1"/>
          </p:cNvPicPr>
          <p:nvPr/>
        </p:nvPicPr>
        <p:blipFill>
          <a:blip r:embed="rId7"/>
          <a:stretch>
            <a:fillRect/>
          </a:stretch>
        </p:blipFill>
        <p:spPr>
          <a:xfrm>
            <a:off x="6807718" y="4844908"/>
            <a:ext cx="1355268" cy="1781779"/>
          </a:xfrm>
          <a:prstGeom prst="rect">
            <a:avLst/>
          </a:prstGeom>
        </p:spPr>
      </p:pic>
      <p:pic>
        <p:nvPicPr>
          <p:cNvPr id="4" name="Picture 3" descr="A group of children posing for a photo&#10;&#10;Description automatically generated with medium confidence">
            <a:extLst>
              <a:ext uri="{FF2B5EF4-FFF2-40B4-BE49-F238E27FC236}">
                <a16:creationId xmlns:a16="http://schemas.microsoft.com/office/drawing/2014/main" id="{A8E9B8D9-8754-1CDA-9EF1-C216A8972C35}"/>
              </a:ext>
            </a:extLst>
          </p:cNvPr>
          <p:cNvPicPr>
            <a:picLocks noChangeAspect="1"/>
          </p:cNvPicPr>
          <p:nvPr/>
        </p:nvPicPr>
        <p:blipFill>
          <a:blip r:embed="rId8"/>
          <a:stretch>
            <a:fillRect/>
          </a:stretch>
        </p:blipFill>
        <p:spPr>
          <a:xfrm>
            <a:off x="3249492" y="4668353"/>
            <a:ext cx="3307428" cy="1885814"/>
          </a:xfrm>
          <a:prstGeom prst="rect">
            <a:avLst/>
          </a:prstGeom>
        </p:spPr>
      </p:pic>
    </p:spTree>
    <p:extLst>
      <p:ext uri="{BB962C8B-B14F-4D97-AF65-F5344CB8AC3E}">
        <p14:creationId xmlns:p14="http://schemas.microsoft.com/office/powerpoint/2010/main" val="57095679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187</Words>
  <Application>Microsoft Macintosh PowerPoint</Application>
  <PresentationFormat>A4 Paper (210x297 mm)</PresentationFormat>
  <Paragraphs>10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 Parkin</dc:creator>
  <cp:lastModifiedBy>Nicky Parkin</cp:lastModifiedBy>
  <cp:revision>1</cp:revision>
  <dcterms:created xsi:type="dcterms:W3CDTF">2022-11-30T14:27:33Z</dcterms:created>
  <dcterms:modified xsi:type="dcterms:W3CDTF">2022-11-30T14:30:34Z</dcterms:modified>
</cp:coreProperties>
</file>