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90" r:id="rId4"/>
    <p:sldId id="258" r:id="rId5"/>
    <p:sldId id="263" r:id="rId6"/>
    <p:sldId id="260" r:id="rId7"/>
    <p:sldId id="261" r:id="rId8"/>
    <p:sldId id="285" r:id="rId9"/>
    <p:sldId id="291" r:id="rId10"/>
    <p:sldId id="279" r:id="rId11"/>
    <p:sldId id="262" r:id="rId12"/>
    <p:sldId id="288" r:id="rId13"/>
    <p:sldId id="289" r:id="rId14"/>
    <p:sldId id="265" r:id="rId15"/>
    <p:sldId id="292" r:id="rId16"/>
    <p:sldId id="293" r:id="rId17"/>
    <p:sldId id="287" r:id="rId18"/>
    <p:sldId id="270" r:id="rId19"/>
    <p:sldId id="286" r:id="rId20"/>
    <p:sldId id="271" r:id="rId21"/>
  </p:sldIdLst>
  <p:sldSz cx="9144000" cy="6858000" type="screen4x3"/>
  <p:notesSz cx="7010400" cy="9296400"/>
  <p:embeddedFontLst>
    <p:embeddedFont>
      <p:font typeface="Century Gothic" panose="020B0502020202020204" pitchFamily="34" charset="0"/>
      <p:regular r:id="rId23"/>
      <p:bold r:id="rId24"/>
      <p:italic r:id="rId25"/>
      <p:boldItalic r:id="rId26"/>
    </p:embeddedFont>
    <p:embeddedFont>
      <p:font typeface="Letter-join Print" panose="02000503000000020003" charset="0"/>
      <p:regular r:id="rId27"/>
    </p:embeddedFont>
    <p:embeddedFont>
      <p:font typeface="Segoe UI" panose="020B0502040204020203" pitchFamily="34" charset="0"/>
      <p:regular r:id="rId28"/>
      <p:bold r:id="rId29"/>
      <p:italic r:id="rId30"/>
      <p:boldItalic r:id="rId31"/>
    </p:embeddedFont>
    <p:embeddedFont>
      <p:font typeface="Segoe UI Emoji" panose="020B0502040204020203" pitchFamily="34" charset="0"/>
      <p:regular r:id="rId32"/>
    </p:embeddedFont>
    <p:embeddedFont>
      <p:font typeface="Times" panose="02020603050405020304" pitchFamily="18" charset="0"/>
      <p:regular r:id="rId33"/>
      <p:bold r:id="rId34"/>
      <p:italic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9" roundtripDataSignature="AMtx7mikkmOXZ+WRdLtNmnCZz7tB1Aj43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53" autoAdjust="0"/>
    <p:restoredTop sz="80499" autoAdjust="0"/>
  </p:normalViewPr>
  <p:slideViewPr>
    <p:cSldViewPr snapToGrid="0">
      <p:cViewPr varScale="1">
        <p:scale>
          <a:sx n="90" d="100"/>
          <a:sy n="90" d="100"/>
        </p:scale>
        <p:origin x="184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font" Target="fonts/font14.fntdata"/><Relationship Id="rId49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938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2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01" name="Google Shape;101;p2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1" name="Google Shape;111;p3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2" name="Google Shape;112;p3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59977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1" name="Google Shape;111;p3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2" name="Google Shape;112;p3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3" name="Google Shape;193;p8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All children in KS1 receive a half an hour, weekly French lesson taught by Madame Shipp. These lessons are engaging and fun and progressive through the school.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 well as French, we also have our specialist teachers Mr </a:t>
            </a:r>
            <a:r>
              <a:rPr lang="en-GB" dirty="0" err="1"/>
              <a:t>Lelliot</a:t>
            </a:r>
            <a:r>
              <a:rPr lang="en-GB" dirty="0"/>
              <a:t> who teaches KS1 classes once a week, and Mr Mott who does the same for Music.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During PE, Mr </a:t>
            </a:r>
            <a:r>
              <a:rPr lang="en-GB" dirty="0" err="1"/>
              <a:t>Lelliot</a:t>
            </a:r>
            <a:r>
              <a:rPr lang="en-GB" dirty="0"/>
              <a:t> teaches the children core skills such a ball handling, gymnastics, dance and athletics. Within Music, Mr Mott will develop their signing, rhythm and instrument skills. The children love these lessons as they get to explore a range of different instruments.  </a:t>
            </a:r>
            <a:endParaRPr dirty="0"/>
          </a:p>
        </p:txBody>
      </p:sp>
      <p:sp>
        <p:nvSpPr>
          <p:cNvPr id="194" name="Google Shape;194;p8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p5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/>
          </a:p>
        </p:txBody>
      </p:sp>
      <p:sp>
        <p:nvSpPr>
          <p:cNvPr id="143" name="Google Shape;143;p5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7" name="Google Shape;157;p6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8" name="Google Shape;158;p6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7" name="Google Shape;157;p6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/>
          </a:p>
        </p:txBody>
      </p:sp>
      <p:sp>
        <p:nvSpPr>
          <p:cNvPr id="158" name="Google Shape;158;p6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052857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7" name="Google Shape;157;p6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/>
          </a:p>
        </p:txBody>
      </p:sp>
      <p:sp>
        <p:nvSpPr>
          <p:cNvPr id="158" name="Google Shape;158;p6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612916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GB" sz="1400" b="0" i="0" dirty="0">
                <a:solidFill>
                  <a:srgbClr val="000000"/>
                </a:solidFill>
                <a:effectLst/>
                <a:latin typeface="Segoe UI Emoji" panose="020B0502040204020203" pitchFamily="34" charset="0"/>
                <a:ea typeface="Segoe UI Emoji" panose="020B0502040204020203" pitchFamily="34" charset="0"/>
              </a:rPr>
              <a:t>Each class will receive a half term block of Forest School with our Forest School Facilitator Mrs </a:t>
            </a:r>
            <a:r>
              <a:rPr lang="en-GB" sz="1400" b="0" i="0" dirty="0" err="1">
                <a:solidFill>
                  <a:srgbClr val="000000"/>
                </a:solidFill>
                <a:effectLst/>
                <a:latin typeface="Segoe UI Emoji" panose="020B0502040204020203" pitchFamily="34" charset="0"/>
                <a:ea typeface="Segoe UI Emoji" panose="020B0502040204020203" pitchFamily="34" charset="0"/>
              </a:rPr>
              <a:t>McNie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Segoe UI Emoji" panose="020B0502040204020203" pitchFamily="34" charset="0"/>
                <a:ea typeface="Segoe UI Emoji" panose="020B0502040204020203" pitchFamily="34" charset="0"/>
              </a:rPr>
              <a:t>. </a:t>
            </a:r>
          </a:p>
          <a:p>
            <a:pPr algn="l"/>
            <a:r>
              <a:rPr lang="en-GB" sz="1400" b="0" i="0" dirty="0">
                <a:solidFill>
                  <a:srgbClr val="000000"/>
                </a:solidFill>
                <a:effectLst/>
                <a:latin typeface="Segoe UI Emoji" panose="020B0502040204020203" pitchFamily="34" charset="0"/>
                <a:ea typeface="Segoe UI Emoji" panose="020B0502040204020203" pitchFamily="34" charset="0"/>
              </a:rPr>
              <a:t>Within these session the children are allowed to explore our wonderful Forest School environment and learn new skills such as whittling, den making, pond dipping and so on.</a:t>
            </a:r>
          </a:p>
          <a:p>
            <a:pPr algn="l"/>
            <a:r>
              <a:rPr lang="en-GB" sz="1400" b="0" i="0" dirty="0">
                <a:solidFill>
                  <a:srgbClr val="000000"/>
                </a:solidFill>
                <a:effectLst/>
                <a:latin typeface="Segoe UI Emoji" panose="020B0502040204020203" pitchFamily="34" charset="0"/>
                <a:ea typeface="Segoe UI Emoji" panose="020B0502040204020203" pitchFamily="34" charset="0"/>
              </a:rPr>
              <a:t>A letter will be sent out in the coming weeks asking for parent volunteers so if this is something you might want to help with, please look out for the email.</a:t>
            </a:r>
          </a:p>
          <a:p>
            <a:pPr algn="l"/>
            <a:endParaRPr lang="en-GB" sz="1400" b="0" i="0" dirty="0">
              <a:solidFill>
                <a:srgbClr val="000000"/>
              </a:solidFill>
              <a:effectLst/>
              <a:latin typeface="Segoe UI Emoji" panose="020B0502040204020203" pitchFamily="34" charset="0"/>
              <a:ea typeface="Segoe UI Emoji" panose="020B0502040204020203" pitchFamily="34" charset="0"/>
            </a:endParaRPr>
          </a:p>
          <a:p>
            <a:pPr algn="l"/>
            <a:r>
              <a:rPr lang="en-GB" sz="1400" b="0" i="0" dirty="0">
                <a:solidFill>
                  <a:srgbClr val="000000"/>
                </a:solidFill>
                <a:effectLst/>
                <a:latin typeface="Segoe UI Emoji" panose="020B0502040204020203" pitchFamily="34" charset="0"/>
                <a:ea typeface="Segoe UI Emoji" panose="020B0502040204020203" pitchFamily="34" charset="0"/>
              </a:rPr>
              <a:t>On your child forest school days please provide clothing that you don’t mind getting messy for them to change into or waterproof clothing. </a:t>
            </a:r>
          </a:p>
          <a:p>
            <a:pPr algn="l"/>
            <a:r>
              <a:rPr lang="en-GB" sz="1400" b="0" i="0" dirty="0">
                <a:solidFill>
                  <a:srgbClr val="000000"/>
                </a:solidFill>
                <a:effectLst/>
                <a:latin typeface="Segoe UI Emoji" panose="020B0502040204020203" pitchFamily="34" charset="0"/>
                <a:ea typeface="Segoe UI Emoji" panose="020B0502040204020203" pitchFamily="34" charset="0"/>
              </a:rPr>
              <a:t>Check the weather forecast to enable the appropriate clothing e.g. wellies and a waterproof coat in the winter months and hats in the summer months.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lang="en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88983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7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GB" sz="1200" b="1" i="0" dirty="0">
                <a:solidFill>
                  <a:srgbClr val="000000"/>
                </a:solidFill>
                <a:effectLst/>
                <a:latin typeface="Segoe UI Emoji" panose="020B0502040204020203" pitchFamily="34" charset="0"/>
                <a:ea typeface="Segoe UI Emoji" panose="020B0502040204020203" pitchFamily="34" charset="0"/>
              </a:rPr>
              <a:t>KH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Each day, please send in: bookbags, yellow reading logs, water bottles and a healthy snack.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Free snacks are provided in KS1, normally a piece of fruit or vegetable but these are in addition to not instead of what they bring in from home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Please check and recheck labels on all clothes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There are 2 short playtimes per day and a lunchtime play everyday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9" name="Google Shape;179;p7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GB" sz="1200" b="1" i="0" dirty="0">
                <a:solidFill>
                  <a:srgbClr val="000000"/>
                </a:solidFill>
                <a:effectLst/>
                <a:latin typeface="Segoe UI Emoji" panose="020B0502040204020203" pitchFamily="34" charset="0"/>
                <a:ea typeface="Segoe UI Emoji" panose="020B0502040204020203" pitchFamily="34" charset="0"/>
              </a:rPr>
              <a:t>JH</a:t>
            </a:r>
          </a:p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lang="en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860520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JH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lang="en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770681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SN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17</a:t>
            </a:fld>
            <a:endParaRPr lang="en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28383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8" name="Google Shape;288;p15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/>
              <a:t>SN </a:t>
            </a:r>
            <a:r>
              <a:rPr lang="en-US" b="0" dirty="0"/>
              <a:t>This will be sent home with your child on 14</a:t>
            </a:r>
            <a:r>
              <a:rPr lang="en-US" b="0" baseline="30000" dirty="0"/>
              <a:t>th</a:t>
            </a:r>
            <a:r>
              <a:rPr lang="en-US" b="0" dirty="0"/>
              <a:t> July </a:t>
            </a:r>
            <a:endParaRPr b="0" dirty="0"/>
          </a:p>
        </p:txBody>
      </p:sp>
      <p:sp>
        <p:nvSpPr>
          <p:cNvPr id="289" name="Google Shape;289;p15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18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BG</a:t>
            </a:r>
          </a:p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19</a:t>
            </a:fld>
            <a:endParaRPr lang="en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915096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9" name="Google Shape;299;p16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SN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00" name="Google Shape;300;p16:notes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20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8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8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_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1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1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 type="twoObj">
  <p:cSld name="TWO_OBJECT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1" name="Google Shape;41;p22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42" name="Google Shape;42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mparison" type="twoTxTwoObj">
  <p:cSld name="TWO_OBJECTS_WITH_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3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8" name="Google Shape;48;p23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9" name="Google Shape;49;p23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23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51" name="Google Shape;51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5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5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25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6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6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26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2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7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8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8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0000"/>
                <a:lumOff val="80000"/>
              </a:schemeClr>
            </a:gs>
            <a:gs pos="100000">
              <a:srgbClr val="E0E8F4"/>
            </a:gs>
          </a:gsLst>
          <a:lin ang="5400000" scaled="0"/>
          <a:tileRect/>
        </a:gra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hyperlink" Target="https://www.google.co.uk/url?sa=i&amp;rct=j&amp;q=&amp;esrc=s&amp;source=images&amp;cd=&amp;cad=rja&amp;uact=8&amp;ved=2ahUKEwiuj6W-vIHcAhUIShQKHTOzDK0QjRx6BAgBEAU&amp;url=https://www.theflagshop.co.uk/france-flag.html&amp;psig=AOvVaw1aYco0YMV488O_Ui-aQLOH&amp;ust=1530657179076566" TargetMode="External"/><Relationship Id="rId10" Type="http://schemas.openxmlformats.org/officeDocument/2006/relationships/image" Target="../media/image17.jpeg"/><Relationship Id="rId4" Type="http://schemas.openxmlformats.org/officeDocument/2006/relationships/image" Target="../media/image13.png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2.png"/><Relationship Id="rId9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1.pn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png"/><Relationship Id="rId4" Type="http://schemas.openxmlformats.org/officeDocument/2006/relationships/image" Target="../media/image2.png"/><Relationship Id="rId9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1.pn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3.jpe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10" Type="http://schemas.openxmlformats.org/officeDocument/2006/relationships/image" Target="../media/image38.jpeg"/><Relationship Id="rId4" Type="http://schemas.openxmlformats.org/officeDocument/2006/relationships/image" Target="../media/image34.png"/><Relationship Id="rId9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9.jpeg"/><Relationship Id="rId7" Type="http://schemas.openxmlformats.org/officeDocument/2006/relationships/hyperlink" Target="https://www.google.co.uk/url?sa=i&amp;rct=j&amp;q=&amp;esrc=s&amp;source=images&amp;cd=&amp;cad=rja&amp;uact=8&amp;ved=2ahUKEwit-6rVqIHcAhWLORQKHT8NDygQjRx6BAgBEAU&amp;url=https://www.pitshopnow.com/shop/yopro-pack&amp;psig=AOvVaw3yL7epFL_aDF1v296p-xBA&amp;ust=1530651852923310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hyperlink" Target="https://www.google.co.uk/url?sa=i&amp;rct=j&amp;q=&amp;esrc=s&amp;source=images&amp;cd=&amp;cad=rja&amp;uact=8&amp;ved=2ahUKEwifsuy9qIHcAhVH1xQKHTSWBGUQjRx6BAgBEAU&amp;url=https://thewirecutter.com/reviews/best-water-bottle/&amp;psig=AOvVaw0OS2rlLjz15YgehzUs_Aym&amp;ust=1530651789811163" TargetMode="External"/><Relationship Id="rId10" Type="http://schemas.openxmlformats.org/officeDocument/2006/relationships/image" Target="../media/image2.png"/><Relationship Id="rId4" Type="http://schemas.openxmlformats.org/officeDocument/2006/relationships/image" Target="../media/image40.jpeg"/><Relationship Id="rId9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3.jpe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4.jpe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16279B7-C7F8-288A-A5B5-5689D450F0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340440"/>
            <a:ext cx="7772400" cy="1470025"/>
          </a:xfrm>
        </p:spPr>
        <p:txBody>
          <a:bodyPr>
            <a:normAutofit/>
          </a:bodyPr>
          <a:lstStyle/>
          <a:p>
            <a:r>
              <a:rPr lang="en-GB" sz="44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Calibri" panose="020F0502020204030204" pitchFamily="34" charset="0"/>
                <a:sym typeface="Arial"/>
              </a:rPr>
              <a:t>Welcome to the </a:t>
            </a:r>
            <a:br>
              <a:rPr lang="en-GB" sz="44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Calibri" panose="020F0502020204030204" pitchFamily="34" charset="0"/>
                <a:sym typeface="Arial"/>
              </a:rPr>
            </a:br>
            <a:r>
              <a:rPr lang="en-GB" sz="44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Calibri" panose="020F0502020204030204" pitchFamily="34" charset="0"/>
                <a:sym typeface="Arial"/>
              </a:rPr>
              <a:t>Year 6 Induction Meeting</a:t>
            </a:r>
            <a:endParaRPr lang="en-GB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  <a:cs typeface="Calibri" panose="020F050202020403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2654379-E9F3-55AB-1BBF-CBD2E9416381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94" name="Google Shape;94;p1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06;p2" descr="Related image">
              <a:extLst>
                <a:ext uri="{FF2B5EF4-FFF2-40B4-BE49-F238E27FC236}">
                  <a16:creationId xmlns:a16="http://schemas.microsoft.com/office/drawing/2014/main" id="{D23DBDFD-F1C7-7D66-3320-09CA0E5B95AF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1" name="Google Shape;120;p3">
            <a:extLst>
              <a:ext uri="{FF2B5EF4-FFF2-40B4-BE49-F238E27FC236}">
                <a16:creationId xmlns:a16="http://schemas.microsoft.com/office/drawing/2014/main" id="{51E32ED6-9705-1C6C-9927-8FA63936F2CF}"/>
              </a:ext>
            </a:extLst>
          </p:cNvPr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image14.png">
            <a:extLst>
              <a:ext uri="{FF2B5EF4-FFF2-40B4-BE49-F238E27FC236}">
                <a16:creationId xmlns:a16="http://schemas.microsoft.com/office/drawing/2014/main" id="{C7005ABE-CD55-6371-15DD-0B84385EE951}"/>
              </a:ext>
            </a:extLst>
          </p:cNvPr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480391" y="3089654"/>
            <a:ext cx="1904999" cy="2078400"/>
          </a:xfrm>
          <a:prstGeom prst="rect">
            <a:avLst/>
          </a:prstGeom>
          <a:ln/>
        </p:spPr>
      </p:pic>
      <p:pic>
        <p:nvPicPr>
          <p:cNvPr id="6" name="image9.png">
            <a:extLst>
              <a:ext uri="{FF2B5EF4-FFF2-40B4-BE49-F238E27FC236}">
                <a16:creationId xmlns:a16="http://schemas.microsoft.com/office/drawing/2014/main" id="{D79394EF-1087-92A4-1E3D-1EE3A8B2BF50}"/>
              </a:ext>
            </a:extLst>
          </p:cNvPr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58611" y="3089654"/>
            <a:ext cx="2220687" cy="2078400"/>
          </a:xfrm>
          <a:prstGeom prst="rect">
            <a:avLst/>
          </a:prstGeom>
          <a:ln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"/>
          <p:cNvSpPr txBox="1">
            <a:spLocks noGrp="1"/>
          </p:cNvSpPr>
          <p:nvPr>
            <p:ph type="title"/>
          </p:nvPr>
        </p:nvSpPr>
        <p:spPr>
          <a:xfrm>
            <a:off x="197496" y="163218"/>
            <a:ext cx="8749006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5000"/>
              <a:buFont typeface="Arial"/>
              <a:buNone/>
            </a:pPr>
            <a:r>
              <a:rPr lang="en-GB" sz="40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Arial"/>
                <a:sym typeface="Arial"/>
              </a:rPr>
              <a:t>Aims of the meeting</a:t>
            </a:r>
            <a:endParaRPr sz="4000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</a:endParaRPr>
          </a:p>
        </p:txBody>
      </p:sp>
      <p:sp>
        <p:nvSpPr>
          <p:cNvPr id="104" name="Google Shape;104;p2"/>
          <p:cNvSpPr txBox="1">
            <a:spLocks noGrp="1"/>
          </p:cNvSpPr>
          <p:nvPr>
            <p:ph type="body" idx="1"/>
          </p:nvPr>
        </p:nvSpPr>
        <p:spPr>
          <a:xfrm>
            <a:off x="457199" y="1566534"/>
            <a:ext cx="8229600" cy="41245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indent="-457200">
              <a:spcBef>
                <a:spcPts val="680"/>
              </a:spcBef>
              <a:buSzPts val="3400"/>
            </a:pPr>
            <a:r>
              <a:rPr lang="en-GB" sz="2800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Arial"/>
                <a:sym typeface="Arial"/>
              </a:rPr>
              <a:t>Teaching staff for 2024/25</a:t>
            </a:r>
          </a:p>
          <a:p>
            <a:pPr marL="0" lvl="0" indent="0" algn="l" rtl="0">
              <a:spcBef>
                <a:spcPts val="680"/>
              </a:spcBef>
              <a:spcAft>
                <a:spcPts val="0"/>
              </a:spcAft>
              <a:buClr>
                <a:schemeClr val="dk1"/>
              </a:buClr>
              <a:buSzPts val="3400"/>
              <a:buNone/>
            </a:pPr>
            <a:endParaRPr sz="2800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</a:endParaRPr>
          </a:p>
          <a:p>
            <a:pPr marL="342900" lvl="0" indent="-342900" algn="l" rtl="0">
              <a:spcBef>
                <a:spcPts val="680"/>
              </a:spcBef>
              <a:spcAft>
                <a:spcPts val="0"/>
              </a:spcAft>
              <a:buClr>
                <a:schemeClr val="dk1"/>
              </a:buClr>
              <a:buSzPts val="3400"/>
              <a:buChar char="•"/>
            </a:pPr>
            <a:r>
              <a:rPr lang="en-US" sz="2800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Arial"/>
                <a:sym typeface="Arial"/>
              </a:rPr>
              <a:t>An introduction of Autumn term topics</a:t>
            </a:r>
          </a:p>
          <a:p>
            <a:pPr marL="342900" lvl="0" indent="-342900" algn="l" rtl="0">
              <a:spcBef>
                <a:spcPts val="680"/>
              </a:spcBef>
              <a:spcAft>
                <a:spcPts val="0"/>
              </a:spcAft>
              <a:buClr>
                <a:schemeClr val="dk1"/>
              </a:buClr>
              <a:buSzPts val="3400"/>
              <a:buChar char="•"/>
            </a:pPr>
            <a:endParaRPr sz="2800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</a:endParaRPr>
          </a:p>
          <a:p>
            <a:pPr marL="342900" lvl="0" indent="-342900" algn="l" rtl="0">
              <a:spcBef>
                <a:spcPts val="680"/>
              </a:spcBef>
              <a:spcAft>
                <a:spcPts val="0"/>
              </a:spcAft>
              <a:buClr>
                <a:schemeClr val="dk1"/>
              </a:buClr>
              <a:buSzPts val="3400"/>
              <a:buChar char="•"/>
            </a:pPr>
            <a:r>
              <a:rPr lang="en-GB" sz="2800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Arial"/>
                <a:sym typeface="Arial"/>
              </a:rPr>
              <a:t>General information about the year ahead</a:t>
            </a:r>
          </a:p>
          <a:p>
            <a:pPr marL="342900" lvl="0" indent="-342900" algn="l" rtl="0">
              <a:spcBef>
                <a:spcPts val="680"/>
              </a:spcBef>
              <a:spcAft>
                <a:spcPts val="0"/>
              </a:spcAft>
              <a:buClr>
                <a:schemeClr val="dk1"/>
              </a:buClr>
              <a:buSzPts val="3400"/>
              <a:buChar char="•"/>
            </a:pPr>
            <a:endParaRPr sz="2800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</a:endParaRPr>
          </a:p>
          <a:p>
            <a:pPr marL="342900" lvl="0" indent="-342900" algn="l" rtl="0">
              <a:spcBef>
                <a:spcPts val="680"/>
              </a:spcBef>
              <a:spcAft>
                <a:spcPts val="0"/>
              </a:spcAft>
              <a:buClr>
                <a:schemeClr val="dk1"/>
              </a:buClr>
              <a:buSzPts val="3400"/>
              <a:buChar char="•"/>
            </a:pPr>
            <a:r>
              <a:rPr lang="en-GB" sz="2800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Arial"/>
                <a:sym typeface="Arial"/>
              </a:rPr>
              <a:t>To answers any questions you may have </a:t>
            </a:r>
          </a:p>
          <a:p>
            <a:pPr marL="342900" lvl="0" indent="-342900" algn="l" rtl="0">
              <a:spcBef>
                <a:spcPts val="680"/>
              </a:spcBef>
              <a:spcAft>
                <a:spcPts val="0"/>
              </a:spcAft>
              <a:buClr>
                <a:schemeClr val="dk1"/>
              </a:buClr>
              <a:buSzPts val="3400"/>
              <a:buChar char="•"/>
            </a:pPr>
            <a:endParaRPr lang="en-GB" sz="2800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  <a:cs typeface="Arial"/>
              <a:sym typeface="Arial"/>
            </a:endParaRPr>
          </a:p>
          <a:p>
            <a:pPr marL="342900" lvl="0" indent="-342900" algn="l" rtl="0">
              <a:spcBef>
                <a:spcPts val="680"/>
              </a:spcBef>
              <a:spcAft>
                <a:spcPts val="0"/>
              </a:spcAft>
              <a:buClr>
                <a:schemeClr val="dk1"/>
              </a:buClr>
              <a:buSzPts val="3400"/>
              <a:buChar char="•"/>
            </a:pPr>
            <a:r>
              <a:rPr lang="en-GB" sz="2800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Arial"/>
                <a:sym typeface="Arial"/>
              </a:rPr>
              <a:t>See your child’s classroom for next year</a:t>
            </a:r>
            <a:endParaRPr sz="2800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</a:endParaRPr>
          </a:p>
        </p:txBody>
      </p:sp>
      <p:sp>
        <p:nvSpPr>
          <p:cNvPr id="8" name="Google Shape;120;p3">
            <a:extLst>
              <a:ext uri="{FF2B5EF4-FFF2-40B4-BE49-F238E27FC236}">
                <a16:creationId xmlns:a16="http://schemas.microsoft.com/office/drawing/2014/main" id="{93FA92B4-17C2-F027-1CB7-5260A5E7673C}"/>
              </a:ext>
            </a:extLst>
          </p:cNvPr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7BFC410-3416-1F26-5CF8-7C0A2A9CAAB2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3" name="Google Shape;94;p1">
              <a:extLst>
                <a:ext uri="{FF2B5EF4-FFF2-40B4-BE49-F238E27FC236}">
                  <a16:creationId xmlns:a16="http://schemas.microsoft.com/office/drawing/2014/main" id="{89EC54B5-36AA-26C0-E433-DB8A95AE5610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" name="Google Shape;106;p2" descr="Related image">
              <a:extLst>
                <a:ext uri="{FF2B5EF4-FFF2-40B4-BE49-F238E27FC236}">
                  <a16:creationId xmlns:a16="http://schemas.microsoft.com/office/drawing/2014/main" id="{70C3D1A1-DDE4-7803-4392-284EA5C592AC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AF11565-454E-3EB9-297D-F3C3C353A5BF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10" name="Google Shape;94;p1">
              <a:extLst>
                <a:ext uri="{FF2B5EF4-FFF2-40B4-BE49-F238E27FC236}">
                  <a16:creationId xmlns:a16="http://schemas.microsoft.com/office/drawing/2014/main" id="{490177C0-FFFF-9761-2FE0-4F10C4994302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06;p2" descr="Related image">
              <a:extLst>
                <a:ext uri="{FF2B5EF4-FFF2-40B4-BE49-F238E27FC236}">
                  <a16:creationId xmlns:a16="http://schemas.microsoft.com/office/drawing/2014/main" id="{1173979F-8EDC-DF0D-0E47-A52C5A4E1CF9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0" name="Title 19">
            <a:extLst>
              <a:ext uri="{FF2B5EF4-FFF2-40B4-BE49-F238E27FC236}">
                <a16:creationId xmlns:a16="http://schemas.microsoft.com/office/drawing/2014/main" id="{7CD048A0-B557-6B17-CEFA-E48E388CC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088" y="157953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Segoe UI Emoji" panose="020F0502020204030204" pitchFamily="34" charset="0"/>
                <a:cs typeface="Segoe UI Emoji" panose="020F0502020204030204" pitchFamily="34" charset="0"/>
              </a:rPr>
              <a:t>Year 6 Teachers and Teaching Assistants</a:t>
            </a:r>
          </a:p>
        </p:txBody>
      </p:sp>
      <p:sp>
        <p:nvSpPr>
          <p:cNvPr id="19" name="Title 19">
            <a:extLst>
              <a:ext uri="{FF2B5EF4-FFF2-40B4-BE49-F238E27FC236}">
                <a16:creationId xmlns:a16="http://schemas.microsoft.com/office/drawing/2014/main" id="{8D68A427-A689-8C04-1625-99E1DA745D95}"/>
              </a:ext>
            </a:extLst>
          </p:cNvPr>
          <p:cNvSpPr txBox="1">
            <a:spLocks/>
          </p:cNvSpPr>
          <p:nvPr/>
        </p:nvSpPr>
        <p:spPr>
          <a:xfrm>
            <a:off x="317810" y="2869699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002060"/>
                </a:solidFill>
                <a:latin typeface="Segoe UI Emoji" panose="020F0502020204030204" pitchFamily="34" charset="0"/>
                <a:cs typeface="Segoe UI Emoji" panose="020F0502020204030204" pitchFamily="34" charset="0"/>
              </a:rPr>
              <a:t>Penguins Class</a:t>
            </a:r>
          </a:p>
        </p:txBody>
      </p:sp>
      <p:pic>
        <p:nvPicPr>
          <p:cNvPr id="3" name="image14.png">
            <a:extLst>
              <a:ext uri="{FF2B5EF4-FFF2-40B4-BE49-F238E27FC236}">
                <a16:creationId xmlns:a16="http://schemas.microsoft.com/office/drawing/2014/main" id="{744F33F3-D047-509D-BB6A-CEABB7851625}"/>
              </a:ext>
            </a:extLst>
          </p:cNvPr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641361" y="1221010"/>
            <a:ext cx="1861277" cy="1802108"/>
          </a:xfrm>
          <a:prstGeom prst="rect">
            <a:avLst/>
          </a:prstGeom>
          <a:ln/>
        </p:spPr>
      </p:pic>
      <p:pic>
        <p:nvPicPr>
          <p:cNvPr id="1026" name="Picture 2" descr="Mrs R Dillingham">
            <a:extLst>
              <a:ext uri="{FF2B5EF4-FFF2-40B4-BE49-F238E27FC236}">
                <a16:creationId xmlns:a16="http://schemas.microsoft.com/office/drawing/2014/main" id="{78C6F641-E069-67D2-D6F8-880DC2522A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8420" y="3809297"/>
            <a:ext cx="1580440" cy="197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rs C Ridley">
            <a:extLst>
              <a:ext uri="{FF2B5EF4-FFF2-40B4-BE49-F238E27FC236}">
                <a16:creationId xmlns:a16="http://schemas.microsoft.com/office/drawing/2014/main" id="{533C7784-7FCF-DBF3-A213-61F5D53B08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2586" y="3855903"/>
            <a:ext cx="2156927" cy="1725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DA17FC0-3143-B345-050F-BAA4CCF2285F}"/>
              </a:ext>
            </a:extLst>
          </p:cNvPr>
          <p:cNvSpPr txBox="1"/>
          <p:nvPr/>
        </p:nvSpPr>
        <p:spPr>
          <a:xfrm>
            <a:off x="858420" y="5876408"/>
            <a:ext cx="15804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Ruth Dillingham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8A1674-3F31-F037-0650-9044C16C1E7B}"/>
              </a:ext>
            </a:extLst>
          </p:cNvPr>
          <p:cNvSpPr txBox="1"/>
          <p:nvPr/>
        </p:nvSpPr>
        <p:spPr>
          <a:xfrm>
            <a:off x="6876254" y="5861070"/>
            <a:ext cx="15804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Claire Ridley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4990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AF11565-454E-3EB9-297D-F3C3C353A5BF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10" name="Google Shape;94;p1">
              <a:extLst>
                <a:ext uri="{FF2B5EF4-FFF2-40B4-BE49-F238E27FC236}">
                  <a16:creationId xmlns:a16="http://schemas.microsoft.com/office/drawing/2014/main" id="{490177C0-FFFF-9761-2FE0-4F10C4994302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06;p2" descr="Related image">
              <a:extLst>
                <a:ext uri="{FF2B5EF4-FFF2-40B4-BE49-F238E27FC236}">
                  <a16:creationId xmlns:a16="http://schemas.microsoft.com/office/drawing/2014/main" id="{1173979F-8EDC-DF0D-0E47-A52C5A4E1CF9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0" name="Title 19">
            <a:extLst>
              <a:ext uri="{FF2B5EF4-FFF2-40B4-BE49-F238E27FC236}">
                <a16:creationId xmlns:a16="http://schemas.microsoft.com/office/drawing/2014/main" id="{7CD048A0-B557-6B17-CEFA-E48E388CC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088" y="157953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Segoe UI Emoji" panose="020F0502020204030204" pitchFamily="34" charset="0"/>
                <a:cs typeface="Segoe UI Emoji" panose="020F0502020204030204" pitchFamily="34" charset="0"/>
              </a:rPr>
              <a:t>Year 6 Teachers and Teaching Assistants</a:t>
            </a:r>
          </a:p>
        </p:txBody>
      </p:sp>
      <p:sp>
        <p:nvSpPr>
          <p:cNvPr id="19" name="Title 19">
            <a:extLst>
              <a:ext uri="{FF2B5EF4-FFF2-40B4-BE49-F238E27FC236}">
                <a16:creationId xmlns:a16="http://schemas.microsoft.com/office/drawing/2014/main" id="{8D68A427-A689-8C04-1625-99E1DA745D95}"/>
              </a:ext>
            </a:extLst>
          </p:cNvPr>
          <p:cNvSpPr txBox="1">
            <a:spLocks/>
          </p:cNvSpPr>
          <p:nvPr/>
        </p:nvSpPr>
        <p:spPr>
          <a:xfrm>
            <a:off x="317810" y="2869699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 sz="3600" b="1" dirty="0">
                <a:solidFill>
                  <a:srgbClr val="002060"/>
                </a:solidFill>
                <a:latin typeface="Segoe UI Emoji" panose="020F0502020204030204" pitchFamily="34" charset="0"/>
                <a:cs typeface="Segoe UI Emoji" panose="020F0502020204030204" pitchFamily="34" charset="0"/>
              </a:rPr>
              <a:t>Orcas Class</a:t>
            </a:r>
          </a:p>
        </p:txBody>
      </p:sp>
      <p:pic>
        <p:nvPicPr>
          <p:cNvPr id="2" name="image9.png">
            <a:extLst>
              <a:ext uri="{FF2B5EF4-FFF2-40B4-BE49-F238E27FC236}">
                <a16:creationId xmlns:a16="http://schemas.microsoft.com/office/drawing/2014/main" id="{78EB8242-1AEC-384A-F518-45874855AD08}"/>
              </a:ext>
            </a:extLst>
          </p:cNvPr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480110" y="1219794"/>
            <a:ext cx="1905000" cy="1905000"/>
          </a:xfrm>
          <a:prstGeom prst="rect">
            <a:avLst/>
          </a:prstGeom>
          <a:ln/>
        </p:spPr>
      </p:pic>
      <p:pic>
        <p:nvPicPr>
          <p:cNvPr id="2050" name="Picture 2" descr="Mr P Carter">
            <a:extLst>
              <a:ext uri="{FF2B5EF4-FFF2-40B4-BE49-F238E27FC236}">
                <a16:creationId xmlns:a16="http://schemas.microsoft.com/office/drawing/2014/main" id="{1365F2D1-7912-1632-E196-3D88D052F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0007" y="3605658"/>
            <a:ext cx="1757265" cy="2196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Mrs R Hocking">
            <a:extLst>
              <a:ext uri="{FF2B5EF4-FFF2-40B4-BE49-F238E27FC236}">
                <a16:creationId xmlns:a16="http://schemas.microsoft.com/office/drawing/2014/main" id="{F8C74D4B-B037-8BB0-59E6-4DC60CAFA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56552" y="4219922"/>
            <a:ext cx="1719970" cy="137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rs S Duffett">
            <a:extLst>
              <a:ext uri="{FF2B5EF4-FFF2-40B4-BE49-F238E27FC236}">
                <a16:creationId xmlns:a16="http://schemas.microsoft.com/office/drawing/2014/main" id="{A82BBC7E-1D16-DF0F-098F-84C05D911C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0447" y="4103776"/>
            <a:ext cx="1847087" cy="1477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4FA828D-E4EC-5C90-50F8-73463413AF50}"/>
              </a:ext>
            </a:extLst>
          </p:cNvPr>
          <p:cNvSpPr txBox="1"/>
          <p:nvPr/>
        </p:nvSpPr>
        <p:spPr>
          <a:xfrm>
            <a:off x="858420" y="5876408"/>
            <a:ext cx="15804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Peter Carter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B690E8-9B4B-0E1A-387C-A60ED7308B34}"/>
              </a:ext>
            </a:extLst>
          </p:cNvPr>
          <p:cNvSpPr txBox="1"/>
          <p:nvPr/>
        </p:nvSpPr>
        <p:spPr>
          <a:xfrm>
            <a:off x="4453770" y="5802314"/>
            <a:ext cx="15804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Sophia </a:t>
            </a:r>
            <a:r>
              <a:rPr lang="en-GB" dirty="0" err="1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Duffett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1336A0-39C3-D0FC-C508-BBA77290AF12}"/>
              </a:ext>
            </a:extLst>
          </p:cNvPr>
          <p:cNvSpPr txBox="1"/>
          <p:nvPr/>
        </p:nvSpPr>
        <p:spPr>
          <a:xfrm>
            <a:off x="6556552" y="5802314"/>
            <a:ext cx="15804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Becky Hocking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Music – Hendal Primary School">
            <a:extLst>
              <a:ext uri="{FF2B5EF4-FFF2-40B4-BE49-F238E27FC236}">
                <a16:creationId xmlns:a16="http://schemas.microsoft.com/office/drawing/2014/main" id="{252DF19F-0D8A-A785-BBBB-45A89CC465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8849" y="1229523"/>
            <a:ext cx="1981200" cy="230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PE Primary – &quot;Where the HOW matters more than the WHAT&quot;">
            <a:extLst>
              <a:ext uri="{FF2B5EF4-FFF2-40B4-BE49-F238E27FC236}">
                <a16:creationId xmlns:a16="http://schemas.microsoft.com/office/drawing/2014/main" id="{7C2DC878-9CE5-9113-972E-423942CEAC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476215">
            <a:off x="2979082" y="1450782"/>
            <a:ext cx="2587233" cy="1965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7" name="Google Shape;197;p8" descr="Image result for french flag">
            <a:hlinkClick r:id="rId5"/>
          </p:cNvPr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3104" y="1143000"/>
            <a:ext cx="1888273" cy="1730532"/>
          </a:xfrm>
          <a:prstGeom prst="rect">
            <a:avLst/>
          </a:prstGeom>
          <a:noFill/>
          <a:ln>
            <a:noFill/>
          </a:ln>
        </p:spPr>
      </p:pic>
      <p:sp>
        <p:nvSpPr>
          <p:cNvPr id="203" name="Google Shape;203;p8"/>
          <p:cNvSpPr txBox="1"/>
          <p:nvPr/>
        </p:nvSpPr>
        <p:spPr>
          <a:xfrm>
            <a:off x="498088" y="4436638"/>
            <a:ext cx="268520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sym typeface="Arial"/>
              </a:rPr>
              <a:t>Madame Shipp</a:t>
            </a:r>
            <a:endParaRPr sz="2800" b="1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  <a:sym typeface="Arial"/>
            </a:endParaRPr>
          </a:p>
        </p:txBody>
      </p:sp>
      <p:sp>
        <p:nvSpPr>
          <p:cNvPr id="208" name="Google Shape;208;p8"/>
          <p:cNvSpPr txBox="1"/>
          <p:nvPr/>
        </p:nvSpPr>
        <p:spPr>
          <a:xfrm>
            <a:off x="6836624" y="4263273"/>
            <a:ext cx="16765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sym typeface="Arial"/>
              </a:rPr>
              <a:t>Mr Mott</a:t>
            </a:r>
            <a:endParaRPr sz="2800" b="1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  <a:sym typeface="Arial"/>
            </a:endParaRPr>
          </a:p>
        </p:txBody>
      </p:sp>
      <p:pic>
        <p:nvPicPr>
          <p:cNvPr id="16" name="Picture 15" descr="A picture containing person&#10;&#10;Description automatically generated">
            <a:extLst>
              <a:ext uri="{FF2B5EF4-FFF2-40B4-BE49-F238E27FC236}">
                <a16:creationId xmlns:a16="http://schemas.microsoft.com/office/drawing/2014/main" id="{9635283C-B86C-B1AE-E30E-E51B21C3F9B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7625" y="2265860"/>
            <a:ext cx="1717377" cy="2146721"/>
          </a:xfrm>
          <a:prstGeom prst="rect">
            <a:avLst/>
          </a:prstGeom>
        </p:spPr>
      </p:pic>
      <p:sp>
        <p:nvSpPr>
          <p:cNvPr id="18" name="Google Shape;120;p3">
            <a:extLst>
              <a:ext uri="{FF2B5EF4-FFF2-40B4-BE49-F238E27FC236}">
                <a16:creationId xmlns:a16="http://schemas.microsoft.com/office/drawing/2014/main" id="{01942A1E-9FE7-49BC-370F-1A3303EF10AC}"/>
              </a:ext>
            </a:extLst>
          </p:cNvPr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50" name="Picture 2" descr="Image preview">
            <a:extLst>
              <a:ext uri="{FF2B5EF4-FFF2-40B4-BE49-F238E27FC236}">
                <a16:creationId xmlns:a16="http://schemas.microsoft.com/office/drawing/2014/main" id="{DFFF30AE-EEF6-2944-4E12-E3A9091F85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916618" y="2372523"/>
            <a:ext cx="1480435" cy="1875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Google Shape;106;p2" descr="Related image">
            <a:extLst>
              <a:ext uri="{FF2B5EF4-FFF2-40B4-BE49-F238E27FC236}">
                <a16:creationId xmlns:a16="http://schemas.microsoft.com/office/drawing/2014/main" id="{5557C146-AA81-9667-C001-E6CC905165FC}"/>
              </a:ext>
            </a:extLst>
          </p:cNvPr>
          <p:cNvPicPr preferRelativeResize="0"/>
          <p:nvPr/>
        </p:nvPicPr>
        <p:blipFill rotWithShape="1"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6821" y="141248"/>
            <a:ext cx="371267" cy="42374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Google Shape;203;p8">
            <a:extLst>
              <a:ext uri="{FF2B5EF4-FFF2-40B4-BE49-F238E27FC236}">
                <a16:creationId xmlns:a16="http://schemas.microsoft.com/office/drawing/2014/main" id="{1CA2DF20-7A8A-9ECC-A44E-CDE41B0BD5EF}"/>
              </a:ext>
            </a:extLst>
          </p:cNvPr>
          <p:cNvSpPr txBox="1"/>
          <p:nvPr/>
        </p:nvSpPr>
        <p:spPr>
          <a:xfrm>
            <a:off x="3385418" y="5357715"/>
            <a:ext cx="1816695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sym typeface="Arial"/>
              </a:rPr>
              <a:t>Mr Lelliott</a:t>
            </a:r>
            <a:endParaRPr sz="2800" b="1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  <a:sym typeface="Arial"/>
            </a:endParaRPr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93CB9579-834A-C709-49E2-DE7A7AEF8BA8}"/>
              </a:ext>
            </a:extLst>
          </p:cNvPr>
          <p:cNvSpPr txBox="1">
            <a:spLocks/>
          </p:cNvSpPr>
          <p:nvPr/>
        </p:nvSpPr>
        <p:spPr>
          <a:xfrm>
            <a:off x="257611" y="14124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36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Arial"/>
                <a:sym typeface="Arial"/>
              </a:rPr>
              <a:t>Specialist Teachers</a:t>
            </a:r>
            <a:endParaRPr lang="en-GB" sz="3600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CD31D7-DD2C-E551-70B9-A61A33988136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4930" y="2833479"/>
            <a:ext cx="1971053" cy="244854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5"/>
          <p:cNvSpPr txBox="1">
            <a:spLocks noGrp="1"/>
          </p:cNvSpPr>
          <p:nvPr>
            <p:ph type="title"/>
          </p:nvPr>
        </p:nvSpPr>
        <p:spPr>
          <a:xfrm>
            <a:off x="498088" y="1534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Arial"/>
              <a:buNone/>
            </a:pPr>
            <a:r>
              <a:rPr lang="en-GB" sz="36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Arial"/>
                <a:sym typeface="Arial"/>
              </a:rPr>
              <a:t>Autumn 1 topic</a:t>
            </a:r>
            <a:endParaRPr sz="3600" b="1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  <a:cs typeface="Arial"/>
              <a:sym typeface="Arial"/>
            </a:endParaRPr>
          </a:p>
        </p:txBody>
      </p:sp>
      <p:sp>
        <p:nvSpPr>
          <p:cNvPr id="12" name="Google Shape;120;p3">
            <a:extLst>
              <a:ext uri="{FF2B5EF4-FFF2-40B4-BE49-F238E27FC236}">
                <a16:creationId xmlns:a16="http://schemas.microsoft.com/office/drawing/2014/main" id="{7C57D9D3-26B4-99AD-30B5-E9EED32BE066}"/>
              </a:ext>
            </a:extLst>
          </p:cNvPr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F9F92EB-1CE6-347A-E5B0-2BB78784CDEC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4" name="Google Shape;94;p1">
              <a:extLst>
                <a:ext uri="{FF2B5EF4-FFF2-40B4-BE49-F238E27FC236}">
                  <a16:creationId xmlns:a16="http://schemas.microsoft.com/office/drawing/2014/main" id="{51B07242-6A6D-17FF-42C3-05031EDE48C4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Google Shape;106;p2" descr="Related image">
              <a:extLst>
                <a:ext uri="{FF2B5EF4-FFF2-40B4-BE49-F238E27FC236}">
                  <a16:creationId xmlns:a16="http://schemas.microsoft.com/office/drawing/2014/main" id="{7449891E-24FA-0104-22D5-10A81277FDA6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72BC0178-7B76-2CE6-9B3D-9C6758EFEE16}"/>
              </a:ext>
            </a:extLst>
          </p:cNvPr>
          <p:cNvSpPr txBox="1"/>
          <p:nvPr/>
        </p:nvSpPr>
        <p:spPr>
          <a:xfrm>
            <a:off x="3569973" y="5003804"/>
            <a:ext cx="20858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Revolution</a:t>
            </a:r>
          </a:p>
        </p:txBody>
      </p:sp>
      <p:pic>
        <p:nvPicPr>
          <p:cNvPr id="8" name="Picture 5" descr="Image result for we are not amused">
            <a:extLst>
              <a:ext uri="{FF2B5EF4-FFF2-40B4-BE49-F238E27FC236}">
                <a16:creationId xmlns:a16="http://schemas.microsoft.com/office/drawing/2014/main" id="{3A97290F-6809-9D79-A2FB-B3809C86743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425408" y="1308626"/>
            <a:ext cx="2536853" cy="357367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CD2BB39-4768-72A1-EA28-9EF598E228E8}"/>
              </a:ext>
            </a:extLst>
          </p:cNvPr>
          <p:cNvSpPr txBox="1"/>
          <p:nvPr/>
        </p:nvSpPr>
        <p:spPr>
          <a:xfrm>
            <a:off x="3656927" y="5594086"/>
            <a:ext cx="191191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History based topic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6"/>
          <p:cNvSpPr txBox="1">
            <a:spLocks noGrp="1"/>
          </p:cNvSpPr>
          <p:nvPr>
            <p:ph type="body" idx="1"/>
          </p:nvPr>
        </p:nvSpPr>
        <p:spPr>
          <a:xfrm>
            <a:off x="467544" y="1196752"/>
            <a:ext cx="8229600" cy="5184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63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</a:pPr>
            <a:endParaRPr sz="4400" dirty="0"/>
          </a:p>
          <a:p>
            <a:pPr marL="0" lvl="0" indent="0" algn="l" rtl="0">
              <a:spcBef>
                <a:spcPts val="88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GB" sz="40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4400" dirty="0"/>
              <a:t>  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F067BF5-483F-AD55-87F8-7B6A0F6BD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40423"/>
            <a:ext cx="8229600" cy="1143000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Arial"/>
                <a:sym typeface="Arial"/>
              </a:rPr>
              <a:t>Curriculum Enrichment</a:t>
            </a:r>
            <a:endParaRPr lang="en-GB" sz="3600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</a:endParaRPr>
          </a:p>
        </p:txBody>
      </p:sp>
      <p:sp>
        <p:nvSpPr>
          <p:cNvPr id="18" name="Google Shape;120;p3">
            <a:extLst>
              <a:ext uri="{FF2B5EF4-FFF2-40B4-BE49-F238E27FC236}">
                <a16:creationId xmlns:a16="http://schemas.microsoft.com/office/drawing/2014/main" id="{575985A6-A611-DBFC-E47B-5568FD65EEC5}"/>
              </a:ext>
            </a:extLst>
          </p:cNvPr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E71173A-324E-5E62-1C51-CCAEEE76A957}"/>
              </a:ext>
            </a:extLst>
          </p:cNvPr>
          <p:cNvGrpSpPr/>
          <p:nvPr/>
        </p:nvGrpSpPr>
        <p:grpSpPr>
          <a:xfrm>
            <a:off x="126821" y="99682"/>
            <a:ext cx="9017179" cy="6658635"/>
            <a:chOff x="126821" y="141248"/>
            <a:chExt cx="9017179" cy="6658635"/>
          </a:xfrm>
        </p:grpSpPr>
        <p:pic>
          <p:nvPicPr>
            <p:cNvPr id="4" name="Google Shape;94;p1">
              <a:extLst>
                <a:ext uri="{FF2B5EF4-FFF2-40B4-BE49-F238E27FC236}">
                  <a16:creationId xmlns:a16="http://schemas.microsoft.com/office/drawing/2014/main" id="{978412EA-1F4B-BA26-4FD9-FBFFAF8CBD69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Google Shape;106;p2" descr="Related image">
              <a:extLst>
                <a:ext uri="{FF2B5EF4-FFF2-40B4-BE49-F238E27FC236}">
                  <a16:creationId xmlns:a16="http://schemas.microsoft.com/office/drawing/2014/main" id="{DBB28460-D0B0-43E2-BE2C-9FD321FD2B54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8" name="Picture 4">
            <a:extLst>
              <a:ext uri="{FF2B5EF4-FFF2-40B4-BE49-F238E27FC236}">
                <a16:creationId xmlns:a16="http://schemas.microsoft.com/office/drawing/2014/main" id="{B053685B-CF01-794C-7DEF-9C39DBF416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317463" y="1425019"/>
            <a:ext cx="3460501" cy="4515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1A828573-C6A3-9B32-DDA7-0364C09FBF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294369" y="1244274"/>
            <a:ext cx="1984902" cy="2099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A group of students in a classroom&#10;&#10;Description automatically generated">
            <a:extLst>
              <a:ext uri="{FF2B5EF4-FFF2-40B4-BE49-F238E27FC236}">
                <a16:creationId xmlns:a16="http://schemas.microsoft.com/office/drawing/2014/main" id="{59FF56CA-B267-C73F-B5DC-582A9081AEC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647"/>
          <a:stretch/>
        </p:blipFill>
        <p:spPr>
          <a:xfrm>
            <a:off x="4961203" y="1605016"/>
            <a:ext cx="1984902" cy="2544921"/>
          </a:xfrm>
          <a:prstGeom prst="rect">
            <a:avLst/>
          </a:prstGeom>
        </p:spPr>
      </p:pic>
      <p:pic>
        <p:nvPicPr>
          <p:cNvPr id="13" name="Picture 12" descr="A group of kids in a classroom&#10;&#10;Description automatically generated">
            <a:extLst>
              <a:ext uri="{FF2B5EF4-FFF2-40B4-BE49-F238E27FC236}">
                <a16:creationId xmlns:a16="http://schemas.microsoft.com/office/drawing/2014/main" id="{38380FB8-6728-F0BB-8E07-623FE9CEDD8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5"/>
          <a:stretch/>
        </p:blipFill>
        <p:spPr>
          <a:xfrm rot="5400000">
            <a:off x="6705728" y="1899900"/>
            <a:ext cx="2436380" cy="1846613"/>
          </a:xfrm>
          <a:prstGeom prst="rect">
            <a:avLst/>
          </a:prstGeom>
        </p:spPr>
      </p:pic>
      <p:pic>
        <p:nvPicPr>
          <p:cNvPr id="12" name="Picture 11" descr="A group of people sitting on the street&#10;&#10;Description automatically generated">
            <a:extLst>
              <a:ext uri="{FF2B5EF4-FFF2-40B4-BE49-F238E27FC236}">
                <a16:creationId xmlns:a16="http://schemas.microsoft.com/office/drawing/2014/main" id="{1EB0861F-8541-CDA2-3BA5-09A526FDB16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" b="-5"/>
          <a:stretch/>
        </p:blipFill>
        <p:spPr>
          <a:xfrm rot="10800000">
            <a:off x="5467461" y="3951427"/>
            <a:ext cx="2770124" cy="212277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0DED0F0-CE8E-D7F4-B4C4-4649384745AA}"/>
              </a:ext>
            </a:extLst>
          </p:cNvPr>
          <p:cNvSpPr txBox="1"/>
          <p:nvPr/>
        </p:nvSpPr>
        <p:spPr>
          <a:xfrm>
            <a:off x="-238287" y="6040523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Green Goblins</a:t>
            </a:r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E90EEAB-F00F-BDC9-E983-5A85ACD52103}"/>
              </a:ext>
            </a:extLst>
          </p:cNvPr>
          <p:cNvSpPr txBox="1"/>
          <p:nvPr/>
        </p:nvSpPr>
        <p:spPr>
          <a:xfrm>
            <a:off x="4450702" y="6096067"/>
            <a:ext cx="469329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Victorian day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6"/>
          <p:cNvSpPr txBox="1">
            <a:spLocks noGrp="1"/>
          </p:cNvSpPr>
          <p:nvPr>
            <p:ph type="body" idx="1"/>
          </p:nvPr>
        </p:nvSpPr>
        <p:spPr>
          <a:xfrm>
            <a:off x="467544" y="1196752"/>
            <a:ext cx="8229600" cy="5184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63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</a:pPr>
            <a:endParaRPr sz="4400" dirty="0"/>
          </a:p>
          <a:p>
            <a:pPr marL="0" lvl="0" indent="0" algn="l" rtl="0">
              <a:spcBef>
                <a:spcPts val="88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GB" sz="40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4400" dirty="0"/>
              <a:t>  </a:t>
            </a:r>
            <a:endParaRPr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F067BF5-483F-AD55-87F8-7B6A0F6BD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40423"/>
            <a:ext cx="8229600" cy="1143000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Arial"/>
                <a:sym typeface="Arial"/>
              </a:rPr>
              <a:t>Curriculum Enrichment</a:t>
            </a:r>
            <a:endParaRPr lang="en-GB" sz="3600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</a:endParaRPr>
          </a:p>
        </p:txBody>
      </p:sp>
      <p:sp>
        <p:nvSpPr>
          <p:cNvPr id="18" name="Google Shape;120;p3">
            <a:extLst>
              <a:ext uri="{FF2B5EF4-FFF2-40B4-BE49-F238E27FC236}">
                <a16:creationId xmlns:a16="http://schemas.microsoft.com/office/drawing/2014/main" id="{575985A6-A611-DBFC-E47B-5568FD65EEC5}"/>
              </a:ext>
            </a:extLst>
          </p:cNvPr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E71173A-324E-5E62-1C51-CCAEEE76A957}"/>
              </a:ext>
            </a:extLst>
          </p:cNvPr>
          <p:cNvGrpSpPr/>
          <p:nvPr/>
        </p:nvGrpSpPr>
        <p:grpSpPr>
          <a:xfrm>
            <a:off x="126821" y="99682"/>
            <a:ext cx="9017179" cy="6658635"/>
            <a:chOff x="126821" y="141248"/>
            <a:chExt cx="9017179" cy="6658635"/>
          </a:xfrm>
        </p:grpSpPr>
        <p:pic>
          <p:nvPicPr>
            <p:cNvPr id="4" name="Google Shape;94;p1">
              <a:extLst>
                <a:ext uri="{FF2B5EF4-FFF2-40B4-BE49-F238E27FC236}">
                  <a16:creationId xmlns:a16="http://schemas.microsoft.com/office/drawing/2014/main" id="{978412EA-1F4B-BA26-4FD9-FBFFAF8CBD69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Google Shape;106;p2" descr="Related image">
              <a:extLst>
                <a:ext uri="{FF2B5EF4-FFF2-40B4-BE49-F238E27FC236}">
                  <a16:creationId xmlns:a16="http://schemas.microsoft.com/office/drawing/2014/main" id="{DBB28460-D0B0-43E2-BE2C-9FD321FD2B54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E3E11019-5DF2-4C92-3CF4-2E9B2FC0FD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544" y="2673870"/>
            <a:ext cx="1811105" cy="1956826"/>
          </a:xfrm>
          <a:prstGeom prst="rect">
            <a:avLst/>
          </a:prstGeom>
        </p:spPr>
      </p:pic>
      <p:pic>
        <p:nvPicPr>
          <p:cNvPr id="10" name="Picture 9" descr="A group of people standing in a field covered in snow&#10;&#10;Description automatically generated">
            <a:extLst>
              <a:ext uri="{FF2B5EF4-FFF2-40B4-BE49-F238E27FC236}">
                <a16:creationId xmlns:a16="http://schemas.microsoft.com/office/drawing/2014/main" id="{CB44DE11-E51D-EBEB-3DCE-6C2D4D2FB44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6290024" y="1445944"/>
            <a:ext cx="2727350" cy="2045513"/>
          </a:xfrm>
          <a:prstGeom prst="rect">
            <a:avLst/>
          </a:prstGeom>
        </p:spPr>
      </p:pic>
      <p:pic>
        <p:nvPicPr>
          <p:cNvPr id="12" name="Picture 11" descr="A computer screen with a keyboard and a mouse&#10;&#10;Description automatically generated">
            <a:extLst>
              <a:ext uri="{FF2B5EF4-FFF2-40B4-BE49-F238E27FC236}">
                <a16:creationId xmlns:a16="http://schemas.microsoft.com/office/drawing/2014/main" id="{70385D0F-5517-ACE3-59DC-EF63672450D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3138881" y="1105025"/>
            <a:ext cx="3396343" cy="2547257"/>
          </a:xfrm>
          <a:prstGeom prst="rect">
            <a:avLst/>
          </a:prstGeom>
        </p:spPr>
      </p:pic>
      <p:pic>
        <p:nvPicPr>
          <p:cNvPr id="14" name="Picture 13" descr="A group of boys standing in a snowy field&#10;&#10;Description automatically generated">
            <a:extLst>
              <a:ext uri="{FF2B5EF4-FFF2-40B4-BE49-F238E27FC236}">
                <a16:creationId xmlns:a16="http://schemas.microsoft.com/office/drawing/2014/main" id="{C37E4C04-1D64-43BE-E264-C68046FEDE7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7054" y="3924103"/>
            <a:ext cx="2740090" cy="2055068"/>
          </a:xfrm>
          <a:prstGeom prst="rect">
            <a:avLst/>
          </a:prstGeom>
        </p:spPr>
      </p:pic>
      <p:pic>
        <p:nvPicPr>
          <p:cNvPr id="17" name="Picture 16" descr="A computer screen with images on it&#10;&#10;Description automatically generated">
            <a:extLst>
              <a:ext uri="{FF2B5EF4-FFF2-40B4-BE49-F238E27FC236}">
                <a16:creationId xmlns:a16="http://schemas.microsoft.com/office/drawing/2014/main" id="{4092FFBD-15B8-3D00-AEC0-1CEA3C1DB7E6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967134" y="3873951"/>
            <a:ext cx="2873829" cy="215537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43E3C72-B393-516A-1717-BA814911C99C}"/>
              </a:ext>
            </a:extLst>
          </p:cNvPr>
          <p:cNvSpPr txBox="1"/>
          <p:nvPr/>
        </p:nvSpPr>
        <p:spPr>
          <a:xfrm>
            <a:off x="-912904" y="4698475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 err="1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Bikeability</a:t>
            </a:r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8563FB5-9996-7922-0A87-8967D11E9741}"/>
              </a:ext>
            </a:extLst>
          </p:cNvPr>
          <p:cNvSpPr txBox="1"/>
          <p:nvPr/>
        </p:nvSpPr>
        <p:spPr>
          <a:xfrm>
            <a:off x="3326363" y="6092537"/>
            <a:ext cx="50292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Explorer day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2117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6"/>
          <p:cNvSpPr txBox="1">
            <a:spLocks noGrp="1"/>
          </p:cNvSpPr>
          <p:nvPr>
            <p:ph type="body" idx="1"/>
          </p:nvPr>
        </p:nvSpPr>
        <p:spPr>
          <a:xfrm>
            <a:off x="467544" y="1196752"/>
            <a:ext cx="8229600" cy="5184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635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</a:pPr>
            <a:endParaRPr sz="4400" dirty="0"/>
          </a:p>
          <a:p>
            <a:pPr marL="0" lvl="0" indent="0" algn="l" rtl="0">
              <a:spcBef>
                <a:spcPts val="88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lang="en-GB" sz="40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4400" dirty="0"/>
              <a:t>  </a:t>
            </a:r>
            <a:endParaRPr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F067BF5-483F-AD55-87F8-7B6A0F6BD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40423"/>
            <a:ext cx="8229600" cy="1143000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Arial"/>
                <a:sym typeface="Arial"/>
              </a:rPr>
              <a:t>Isle of Wight Residential</a:t>
            </a:r>
            <a:endParaRPr lang="en-GB" sz="3600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</a:endParaRPr>
          </a:p>
        </p:txBody>
      </p:sp>
      <p:sp>
        <p:nvSpPr>
          <p:cNvPr id="18" name="Google Shape;120;p3">
            <a:extLst>
              <a:ext uri="{FF2B5EF4-FFF2-40B4-BE49-F238E27FC236}">
                <a16:creationId xmlns:a16="http://schemas.microsoft.com/office/drawing/2014/main" id="{575985A6-A611-DBFC-E47B-5568FD65EEC5}"/>
              </a:ext>
            </a:extLst>
          </p:cNvPr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E71173A-324E-5E62-1C51-CCAEEE76A957}"/>
              </a:ext>
            </a:extLst>
          </p:cNvPr>
          <p:cNvGrpSpPr/>
          <p:nvPr/>
        </p:nvGrpSpPr>
        <p:grpSpPr>
          <a:xfrm>
            <a:off x="126821" y="99682"/>
            <a:ext cx="9017179" cy="6658635"/>
            <a:chOff x="126821" y="141248"/>
            <a:chExt cx="9017179" cy="6658635"/>
          </a:xfrm>
        </p:grpSpPr>
        <p:pic>
          <p:nvPicPr>
            <p:cNvPr id="4" name="Google Shape;94;p1">
              <a:extLst>
                <a:ext uri="{FF2B5EF4-FFF2-40B4-BE49-F238E27FC236}">
                  <a16:creationId xmlns:a16="http://schemas.microsoft.com/office/drawing/2014/main" id="{978412EA-1F4B-BA26-4FD9-FBFFAF8CBD69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Google Shape;106;p2" descr="Related image">
              <a:extLst>
                <a:ext uri="{FF2B5EF4-FFF2-40B4-BE49-F238E27FC236}">
                  <a16:creationId xmlns:a16="http://schemas.microsoft.com/office/drawing/2014/main" id="{DBB28460-D0B0-43E2-BE2C-9FD321FD2B54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CD071939-646B-B7D5-F6E2-8A3A37B26EA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8088" y="1283423"/>
            <a:ext cx="4203797" cy="493183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D9EB89C-1FE5-641A-7343-B34B8D6AF7C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3173" y="1283423"/>
            <a:ext cx="1834834" cy="2404864"/>
          </a:xfrm>
          <a:prstGeom prst="rect">
            <a:avLst/>
          </a:prstGeom>
        </p:spPr>
      </p:pic>
      <p:pic>
        <p:nvPicPr>
          <p:cNvPr id="3074" name="Picture 2" descr="May be an image of 15 people">
            <a:extLst>
              <a:ext uri="{FF2B5EF4-FFF2-40B4-BE49-F238E27FC236}">
                <a16:creationId xmlns:a16="http://schemas.microsoft.com/office/drawing/2014/main" id="{2C9C3AB5-AC7C-6C4A-1BA1-5EA4C1943E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39782" y="3749341"/>
            <a:ext cx="3598321" cy="2341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May be an image of 2 people and kayak">
            <a:extLst>
              <a:ext uri="{FF2B5EF4-FFF2-40B4-BE49-F238E27FC236}">
                <a16:creationId xmlns:a16="http://schemas.microsoft.com/office/drawing/2014/main" id="{AC06B36B-D23F-375C-43B5-13FDCA7A8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09206" y="1283423"/>
            <a:ext cx="1728897" cy="240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82ABD76-9C83-B71E-A226-8F9F0C74C952}"/>
              </a:ext>
            </a:extLst>
          </p:cNvPr>
          <p:cNvSpPr txBox="1"/>
          <p:nvPr/>
        </p:nvSpPr>
        <p:spPr>
          <a:xfrm>
            <a:off x="312454" y="6206443"/>
            <a:ext cx="534644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14300" indent="0">
              <a:buNone/>
            </a:pPr>
            <a:r>
              <a:rPr lang="en-GB" sz="1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You will receive more information about this next year.</a:t>
            </a:r>
          </a:p>
        </p:txBody>
      </p:sp>
    </p:spTree>
    <p:extLst>
      <p:ext uri="{BB962C8B-B14F-4D97-AF65-F5344CB8AC3E}">
        <p14:creationId xmlns:p14="http://schemas.microsoft.com/office/powerpoint/2010/main" val="7979236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EDD96-F69D-FAF5-F755-74747EC07A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371" y="155829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Forest School</a:t>
            </a:r>
          </a:p>
        </p:txBody>
      </p:sp>
      <p:pic>
        <p:nvPicPr>
          <p:cNvPr id="3074" name="Picture 2" descr="Image preview">
            <a:extLst>
              <a:ext uri="{FF2B5EF4-FFF2-40B4-BE49-F238E27FC236}">
                <a16:creationId xmlns:a16="http://schemas.microsoft.com/office/drawing/2014/main" id="{07551C2C-83FA-CF06-EAE9-05F85C234C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5419" y="4126031"/>
            <a:ext cx="2689766" cy="2505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orest School – Woodventurers Woodland Learning">
            <a:extLst>
              <a:ext uri="{FF2B5EF4-FFF2-40B4-BE49-F238E27FC236}">
                <a16:creationId xmlns:a16="http://schemas.microsoft.com/office/drawing/2014/main" id="{4647F3CA-09E0-BC88-714F-320E944F2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4555" y="1712400"/>
            <a:ext cx="2268267" cy="2000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3801A7EF-72E3-5FAF-31E8-05EBEABCCA1B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6" name="Google Shape;94;p1">
              <a:extLst>
                <a:ext uri="{FF2B5EF4-FFF2-40B4-BE49-F238E27FC236}">
                  <a16:creationId xmlns:a16="http://schemas.microsoft.com/office/drawing/2014/main" id="{DEF78877-650A-0C2B-3B30-92FD81E9C926}"/>
                </a:ext>
              </a:extLst>
            </p:cNvPr>
            <p:cNvPicPr preferRelativeResize="0"/>
            <p:nvPr/>
          </p:nvPicPr>
          <p:blipFill rotWithShape="1">
            <a:blip r:embed="rId5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Google Shape;106;p2" descr="Related image">
              <a:extLst>
                <a:ext uri="{FF2B5EF4-FFF2-40B4-BE49-F238E27FC236}">
                  <a16:creationId xmlns:a16="http://schemas.microsoft.com/office/drawing/2014/main" id="{039D2945-1DBF-55FF-C6BE-B723414D35DA}"/>
                </a:ext>
              </a:extLst>
            </p:cNvPr>
            <p:cNvPicPr preferRelativeResize="0"/>
            <p:nvPr/>
          </p:nvPicPr>
          <p:blipFill rotWithShape="1">
            <a:blip r:embed="rId6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080" name="Picture 8" descr="Image preview">
            <a:extLst>
              <a:ext uri="{FF2B5EF4-FFF2-40B4-BE49-F238E27FC236}">
                <a16:creationId xmlns:a16="http://schemas.microsoft.com/office/drawing/2014/main" id="{E6D155E5-4A6B-C709-79B7-F1536C765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2719" y="727329"/>
            <a:ext cx="2306910" cy="3075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Image preview">
            <a:extLst>
              <a:ext uri="{FF2B5EF4-FFF2-40B4-BE49-F238E27FC236}">
                <a16:creationId xmlns:a16="http://schemas.microsoft.com/office/drawing/2014/main" id="{81FDFFFE-80CA-B869-04B0-276407B7D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3266" y="879209"/>
            <a:ext cx="2268267" cy="302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Image preview">
            <a:extLst>
              <a:ext uri="{FF2B5EF4-FFF2-40B4-BE49-F238E27FC236}">
                <a16:creationId xmlns:a16="http://schemas.microsoft.com/office/drawing/2014/main" id="{1D0F7299-303D-E3FC-BBB1-C611577AE5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0363" y="3903565"/>
            <a:ext cx="2689766" cy="201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Mrs H McNie">
            <a:extLst>
              <a:ext uri="{FF2B5EF4-FFF2-40B4-BE49-F238E27FC236}">
                <a16:creationId xmlns:a16="http://schemas.microsoft.com/office/drawing/2014/main" id="{9557B8AB-0237-46E5-2C35-C7A8D6B46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20784" y="4094418"/>
            <a:ext cx="1576773" cy="2102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3454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E4F3E11B-E854-CA7D-F960-43963FC26F5A}"/>
              </a:ext>
            </a:extLst>
          </p:cNvPr>
          <p:cNvGrpSpPr/>
          <p:nvPr/>
        </p:nvGrpSpPr>
        <p:grpSpPr>
          <a:xfrm>
            <a:off x="1341710" y="5071188"/>
            <a:ext cx="6186177" cy="1156688"/>
            <a:chOff x="416025" y="4636722"/>
            <a:chExt cx="6535223" cy="1564880"/>
          </a:xfrm>
        </p:grpSpPr>
        <p:pic>
          <p:nvPicPr>
            <p:cNvPr id="182" name="Google Shape;182;p7" descr="Steyning CE School Book Bag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764213" y="4636722"/>
              <a:ext cx="1780182" cy="156488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7" descr="Steyning CE School PE T Shirt"/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331596" y="4699544"/>
              <a:ext cx="1294866" cy="15020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7" descr="Image result for water bottles">
              <a:hlinkClick r:id="rId5"/>
            </p:cNvPr>
            <p:cNvPicPr preferRelativeResize="0"/>
            <p:nvPr/>
          </p:nvPicPr>
          <p:blipFill rotWithShape="1">
            <a:blip r:embed="rId6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16025" y="5231852"/>
              <a:ext cx="1777820" cy="9697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7" descr="Image result for healthy snacks">
              <a:hlinkClick r:id="rId7"/>
            </p:cNvPr>
            <p:cNvPicPr preferRelativeResize="0"/>
            <p:nvPr/>
          </p:nvPicPr>
          <p:blipFill rotWithShape="1">
            <a:blip r:embed="rId8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682146" y="5055522"/>
              <a:ext cx="1269102" cy="114608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" name="Title 7">
            <a:extLst>
              <a:ext uri="{FF2B5EF4-FFF2-40B4-BE49-F238E27FC236}">
                <a16:creationId xmlns:a16="http://schemas.microsoft.com/office/drawing/2014/main" id="{E71D1D3B-4489-3CF1-3B4C-36B6ACB8B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Daily Expectations</a:t>
            </a:r>
            <a:endParaRPr lang="en-GB" sz="3600" b="1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42EA68-D84A-0195-DC11-610B2108E3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GB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Each day, your child will need to bring in: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Reading books and reading journals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Water Bottles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Healthy snack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Appropriate P.E kit (on PE days) or uniform</a:t>
            </a:r>
            <a:endParaRPr lang="en-GB" sz="2800" dirty="0"/>
          </a:p>
        </p:txBody>
      </p:sp>
      <p:sp>
        <p:nvSpPr>
          <p:cNvPr id="13" name="Google Shape;120;p3">
            <a:extLst>
              <a:ext uri="{FF2B5EF4-FFF2-40B4-BE49-F238E27FC236}">
                <a16:creationId xmlns:a16="http://schemas.microsoft.com/office/drawing/2014/main" id="{0B45F4AE-D7D0-ADBF-C7E9-1B9B4A5329DC}"/>
              </a:ext>
            </a:extLst>
          </p:cNvPr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39F4BCA-0082-CD7E-0A69-201B5BF9329A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5" name="Google Shape;94;p1">
              <a:extLst>
                <a:ext uri="{FF2B5EF4-FFF2-40B4-BE49-F238E27FC236}">
                  <a16:creationId xmlns:a16="http://schemas.microsoft.com/office/drawing/2014/main" id="{7BBB232B-9AD1-E231-BBB1-86200B95EF5E}"/>
                </a:ext>
              </a:extLst>
            </p:cNvPr>
            <p:cNvPicPr preferRelativeResize="0"/>
            <p:nvPr/>
          </p:nvPicPr>
          <p:blipFill rotWithShape="1">
            <a:blip r:embed="rId9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Google Shape;106;p2" descr="Related image">
              <a:extLst>
                <a:ext uri="{FF2B5EF4-FFF2-40B4-BE49-F238E27FC236}">
                  <a16:creationId xmlns:a16="http://schemas.microsoft.com/office/drawing/2014/main" id="{E3303327-A346-348A-2533-85F1F8293039}"/>
                </a:ext>
              </a:extLst>
            </p:cNvPr>
            <p:cNvPicPr preferRelativeResize="0"/>
            <p:nvPr/>
          </p:nvPicPr>
          <p:blipFill rotWithShape="1">
            <a:blip r:embed="rId10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35E23-20B0-9D0D-DB8C-C9EB0076D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Daily Uniform</a:t>
            </a:r>
            <a:endParaRPr lang="en-GB" sz="3600" b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D725E59-2562-9752-3524-E07566973EA6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3396344" y="1683944"/>
            <a:ext cx="5601956" cy="4358473"/>
          </a:xfrm>
        </p:spPr>
        <p:txBody>
          <a:bodyPr>
            <a:normAutofit fontScale="92500" lnSpcReduction="10000"/>
          </a:bodyPr>
          <a:lstStyle/>
          <a:p>
            <a:pPr marL="50800" indent="0">
              <a:buNone/>
            </a:pPr>
            <a:r>
              <a:rPr lang="en-GB" sz="2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Clothing</a:t>
            </a:r>
          </a:p>
          <a:p>
            <a:r>
              <a:rPr lang="en-GB" sz="2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Black trousers, shorts, skirt or pinafore</a:t>
            </a:r>
          </a:p>
          <a:p>
            <a:r>
              <a:rPr lang="en-GB" sz="2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White polo shirt or shirt</a:t>
            </a:r>
          </a:p>
          <a:p>
            <a:r>
              <a:rPr lang="en-GB" sz="2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Royal blue sweatshirt or cardigan (with our without school label)</a:t>
            </a:r>
          </a:p>
          <a:p>
            <a:r>
              <a:rPr lang="en-GB" sz="2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Blue and white checked dress as a summer option</a:t>
            </a:r>
          </a:p>
          <a:p>
            <a:r>
              <a:rPr lang="en-GB" sz="2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Plain white or black socks or tights</a:t>
            </a:r>
          </a:p>
          <a:p>
            <a:endParaRPr lang="en-GB" sz="20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0800" indent="0">
              <a:buNone/>
            </a:pPr>
            <a:r>
              <a:rPr lang="en-GB" sz="2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Shoes</a:t>
            </a:r>
          </a:p>
          <a:p>
            <a:r>
              <a:rPr lang="en-GB" sz="2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Must wear all black shoes, boots or trainers. </a:t>
            </a:r>
          </a:p>
          <a:p>
            <a:r>
              <a:rPr lang="en-GB" sz="2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 colour or logos (unless the logo is black)</a:t>
            </a:r>
          </a:p>
          <a:p>
            <a:r>
              <a:rPr lang="en-GB" sz="2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Shoes must have no heel.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A6B8392-B440-F61E-02D6-11CC2876281E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5" name="Google Shape;94;p1">
              <a:extLst>
                <a:ext uri="{FF2B5EF4-FFF2-40B4-BE49-F238E27FC236}">
                  <a16:creationId xmlns:a16="http://schemas.microsoft.com/office/drawing/2014/main" id="{0572DFA9-99E9-21A1-38AC-D24F5E8EEA7A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Google Shape;106;p2" descr="Related image">
              <a:extLst>
                <a:ext uri="{FF2B5EF4-FFF2-40B4-BE49-F238E27FC236}">
                  <a16:creationId xmlns:a16="http://schemas.microsoft.com/office/drawing/2014/main" id="{AC604208-DA7C-48CB-3069-3A39D84F6E38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" name="Picture 6" descr="A group of children standing together&#10;&#10;Description automatically generated with medium confidence">
            <a:extLst>
              <a:ext uri="{FF2B5EF4-FFF2-40B4-BE49-F238E27FC236}">
                <a16:creationId xmlns:a16="http://schemas.microsoft.com/office/drawing/2014/main" id="{D0EB741C-BC09-117F-04CE-BF64DC6F389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2454" y="1571672"/>
            <a:ext cx="2772390" cy="394457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Google Shape;120;p3">
            <a:extLst>
              <a:ext uri="{FF2B5EF4-FFF2-40B4-BE49-F238E27FC236}">
                <a16:creationId xmlns:a16="http://schemas.microsoft.com/office/drawing/2014/main" id="{C03F82E4-E797-F431-7E0F-6A4D5B16E611}"/>
              </a:ext>
            </a:extLst>
          </p:cNvPr>
          <p:cNvSpPr/>
          <p:nvPr/>
        </p:nvSpPr>
        <p:spPr>
          <a:xfrm>
            <a:off x="457200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40624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35E23-20B0-9D0D-DB8C-C9EB0076D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P.E Uniform</a:t>
            </a:r>
            <a:endParaRPr lang="en-GB" sz="3600" b="1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D725E59-2562-9752-3524-E07566973EA6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3125037" y="1551028"/>
            <a:ext cx="5873263" cy="4726283"/>
          </a:xfrm>
        </p:spPr>
        <p:txBody>
          <a:bodyPr>
            <a:normAutofit fontScale="92500" lnSpcReduction="10000"/>
          </a:bodyPr>
          <a:lstStyle/>
          <a:p>
            <a:pPr marL="50800" indent="0">
              <a:buNone/>
            </a:pPr>
            <a:r>
              <a:rPr lang="en-GB" sz="16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P.E Kit</a:t>
            </a:r>
          </a:p>
          <a:p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Named clothing worn on P.E days </a:t>
            </a:r>
            <a:r>
              <a:rPr lang="en-GB" sz="16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must</a:t>
            </a:r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correspond to your child’s team colour</a:t>
            </a:r>
          </a:p>
          <a:p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Black shorts or skorts</a:t>
            </a:r>
          </a:p>
          <a:p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Plimsolls or trainers</a:t>
            </a:r>
          </a:p>
          <a:p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Children should arrive to school in the correct uniform on their P.E days </a:t>
            </a:r>
          </a:p>
          <a:p>
            <a:endParaRPr lang="en-GB" sz="16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0800" indent="0">
              <a:buNone/>
            </a:pPr>
            <a:r>
              <a:rPr lang="en-GB" sz="16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Jewellery </a:t>
            </a:r>
          </a:p>
          <a:p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Simple stud earrings (not dangling or hoops for safety reasons)</a:t>
            </a:r>
          </a:p>
          <a:p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 chains or necklaces </a:t>
            </a:r>
          </a:p>
          <a:p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 watch may be worn (no internet or phone-based can be worn)</a:t>
            </a:r>
          </a:p>
          <a:p>
            <a:pPr marL="50800" indent="0">
              <a:buNone/>
            </a:pPr>
            <a:endParaRPr lang="en-GB" sz="16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50800" indent="0">
              <a:buNone/>
            </a:pPr>
            <a:r>
              <a:rPr lang="en-GB" sz="16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Hair and Make-up:</a:t>
            </a:r>
          </a:p>
          <a:p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No make-up or nail varnish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A6B8392-B440-F61E-02D6-11CC2876281E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5" name="Google Shape;94;p1">
              <a:extLst>
                <a:ext uri="{FF2B5EF4-FFF2-40B4-BE49-F238E27FC236}">
                  <a16:creationId xmlns:a16="http://schemas.microsoft.com/office/drawing/2014/main" id="{0572DFA9-99E9-21A1-38AC-D24F5E8EEA7A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Google Shape;106;p2" descr="Related image">
              <a:extLst>
                <a:ext uri="{FF2B5EF4-FFF2-40B4-BE49-F238E27FC236}">
                  <a16:creationId xmlns:a16="http://schemas.microsoft.com/office/drawing/2014/main" id="{AC604208-DA7C-48CB-3069-3A39D84F6E38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" name="Picture 2" descr="Image preview">
            <a:extLst>
              <a:ext uri="{FF2B5EF4-FFF2-40B4-BE49-F238E27FC236}">
                <a16:creationId xmlns:a16="http://schemas.microsoft.com/office/drawing/2014/main" id="{945870D7-6D29-4472-4BE7-02FF39469C7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700" y="1514529"/>
            <a:ext cx="2871456" cy="3828941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120;p3">
            <a:extLst>
              <a:ext uri="{FF2B5EF4-FFF2-40B4-BE49-F238E27FC236}">
                <a16:creationId xmlns:a16="http://schemas.microsoft.com/office/drawing/2014/main" id="{52CCE30A-7098-D2EB-2CAA-597C0229EF5C}"/>
              </a:ext>
            </a:extLst>
          </p:cNvPr>
          <p:cNvSpPr/>
          <p:nvPr/>
        </p:nvSpPr>
        <p:spPr>
          <a:xfrm>
            <a:off x="457200" y="6558529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879178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5226"/>
            <a:ext cx="8229600" cy="1143000"/>
          </a:xfrm>
        </p:spPr>
        <p:txBody>
          <a:bodyPr>
            <a:noAutofit/>
          </a:bodyPr>
          <a:lstStyle/>
          <a:p>
            <a:r>
              <a:rPr lang="en-GB" sz="36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How to support your child </a:t>
            </a:r>
            <a:br>
              <a:rPr lang="en-GB" sz="36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</a:br>
            <a:r>
              <a:rPr lang="en-GB" sz="36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Learning Times Tables</a:t>
            </a:r>
          </a:p>
          <a:p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TT Rockstars</a:t>
            </a:r>
          </a:p>
          <a:p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Reading at least 3 times a week, please make sure this is recorded in your child’s reading diary. </a:t>
            </a:r>
          </a:p>
          <a:p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Each class will be sending home a weekly overview of that week’s learning for you to support your children at home </a:t>
            </a:r>
          </a:p>
          <a:p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Year 6 will receive revision guides in preparation for SATs this will happen in the Spring term and will be set weekly. 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1800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 Everything in Love; we do our best in all we do and all we say with God’s help.” </a:t>
            </a:r>
            <a:endParaRPr lang="en-GB" sz="1800" dirty="0"/>
          </a:p>
          <a:p>
            <a:endParaRPr lang="en-GB" dirty="0"/>
          </a:p>
        </p:txBody>
      </p:sp>
      <p:pic>
        <p:nvPicPr>
          <p:cNvPr id="6" name="Picture 5" descr="Related image">
            <a:extLst>
              <a:ext uri="{FF2B5EF4-FFF2-40B4-BE49-F238E27FC236}">
                <a16:creationId xmlns:a16="http://schemas.microsoft.com/office/drawing/2014/main" id="{A5E0196C-28A0-4BBD-B425-DE715868DCEA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533" y="357457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C28C62-956C-4CD4-BD53-4EA68AADA5DD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539505" y="284789"/>
            <a:ext cx="1196095" cy="14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C594786E-EA22-4571-9A35-2404DF607A50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5340" y="5793836"/>
            <a:ext cx="912955" cy="102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3051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SATS Week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14300" indent="0" algn="ctr">
              <a:buNone/>
            </a:pPr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12th May 2025</a:t>
            </a:r>
          </a:p>
          <a:p>
            <a:pPr marL="114300" indent="0" algn="ctr">
              <a:buNone/>
            </a:pPr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MONDAY – THURSDAY</a:t>
            </a:r>
          </a:p>
          <a:p>
            <a:endParaRPr lang="en-GB" sz="26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endParaRPr lang="en-GB" sz="26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2 GPS (1 Spelling + 1 Grammar and Punctuation)</a:t>
            </a:r>
          </a:p>
          <a:p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3 Maths (1 arithmetic +  2 reasoning)</a:t>
            </a:r>
          </a:p>
          <a:p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 Reading</a:t>
            </a:r>
          </a:p>
          <a:p>
            <a:pPr marL="114300" indent="0">
              <a:buNone/>
            </a:pPr>
            <a:endParaRPr lang="en-GB" sz="26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114300" indent="0">
              <a:buNone/>
            </a:pPr>
            <a:r>
              <a:rPr lang="en-GB" sz="1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You will receive more information about this next year.</a:t>
            </a:r>
          </a:p>
          <a:p>
            <a:pPr marL="114300" indent="0">
              <a:buNone/>
            </a:pPr>
            <a:endParaRPr lang="en-GB" sz="1400" dirty="0"/>
          </a:p>
          <a:p>
            <a:pPr marL="0" indent="0" algn="ctr">
              <a:buNone/>
            </a:pPr>
            <a:r>
              <a:rPr lang="en-GB" sz="1800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 Everything in Love; we do our best in all we do and all we say with God’s help.” </a:t>
            </a:r>
            <a:endParaRPr lang="en-GB" sz="1800" dirty="0"/>
          </a:p>
          <a:p>
            <a:endParaRPr lang="en-GB" dirty="0"/>
          </a:p>
        </p:txBody>
      </p:sp>
      <p:pic>
        <p:nvPicPr>
          <p:cNvPr id="6" name="Picture 5" descr="Related image">
            <a:extLst>
              <a:ext uri="{FF2B5EF4-FFF2-40B4-BE49-F238E27FC236}">
                <a16:creationId xmlns:a16="http://schemas.microsoft.com/office/drawing/2014/main" id="{A5E0196C-28A0-4BBD-B425-DE715868DCEA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533" y="357457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C28C62-956C-4CD4-BD53-4EA68AADA5DD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539505" y="284789"/>
            <a:ext cx="1196095" cy="14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C594786E-EA22-4571-9A35-2404DF607A50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5340" y="5793836"/>
            <a:ext cx="912955" cy="102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9735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u="sng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Segoe UI" panose="020B0502040204020203" pitchFamily="34" charset="0"/>
              </a:rPr>
              <a:t>Key dates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</a:rPr>
              <a:t>Year 6 </a:t>
            </a:r>
            <a:r>
              <a:rPr lang="en-GB" sz="2600" dirty="0" err="1">
                <a:solidFill>
                  <a:srgbClr val="002060"/>
                </a:solidFill>
                <a:latin typeface="Segoe UI" panose="020B0502040204020203" pitchFamily="34" charset="0"/>
              </a:rPr>
              <a:t>Bikeability</a:t>
            </a:r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</a:rPr>
              <a:t> – WB 10</a:t>
            </a:r>
            <a:r>
              <a:rPr lang="en-GB" sz="2600" baseline="30000" dirty="0">
                <a:solidFill>
                  <a:srgbClr val="002060"/>
                </a:solidFill>
                <a:latin typeface="Segoe UI" panose="020B0502040204020203" pitchFamily="34" charset="0"/>
              </a:rPr>
              <a:t>th</a:t>
            </a:r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</a:rPr>
              <a:t> March 2025</a:t>
            </a:r>
          </a:p>
          <a:p>
            <a:pPr>
              <a:lnSpc>
                <a:spcPct val="170000"/>
              </a:lnSpc>
            </a:pPr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Year 6 SATs Week – WB 12th May 2025</a:t>
            </a:r>
          </a:p>
          <a:p>
            <a:pPr>
              <a:lnSpc>
                <a:spcPct val="170000"/>
              </a:lnSpc>
            </a:pPr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Year 6 Isle Of Wight – Sunday 15th – Wednesday 18th June</a:t>
            </a:r>
          </a:p>
          <a:p>
            <a:pPr>
              <a:lnSpc>
                <a:spcPct val="170000"/>
              </a:lnSpc>
            </a:pPr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Growth and Development Week – June 2025</a:t>
            </a:r>
          </a:p>
          <a:p>
            <a:pPr>
              <a:lnSpc>
                <a:spcPct val="170000"/>
              </a:lnSpc>
            </a:pPr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Year 6 Green Goblins – June 2025</a:t>
            </a:r>
          </a:p>
          <a:p>
            <a:pPr>
              <a:lnSpc>
                <a:spcPct val="170000"/>
              </a:lnSpc>
            </a:pPr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Y6 Transition day to SGS – TBC</a:t>
            </a:r>
          </a:p>
          <a:p>
            <a:pPr>
              <a:lnSpc>
                <a:spcPct val="170000"/>
              </a:lnSpc>
            </a:pPr>
            <a:r>
              <a:rPr lang="en-GB" sz="2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Year 6 Leavers Production – July 2025</a:t>
            </a:r>
          </a:p>
          <a:p>
            <a:pPr marL="114300" indent="0">
              <a:buNone/>
            </a:pPr>
            <a:endParaRPr lang="en-GB" sz="26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114300" indent="0">
              <a:buNone/>
            </a:pPr>
            <a:endParaRPr lang="en-GB" sz="1400" dirty="0"/>
          </a:p>
          <a:p>
            <a:pPr marL="0" indent="0" algn="ctr">
              <a:buNone/>
            </a:pPr>
            <a:r>
              <a:rPr lang="en-GB" sz="1800" b="1" i="1" dirty="0">
                <a:solidFill>
                  <a:srgbClr val="00206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“Do Everything in Love; we do our best in all we do and all we say with God’s help.” </a:t>
            </a:r>
            <a:endParaRPr lang="en-GB" sz="1800" dirty="0"/>
          </a:p>
          <a:p>
            <a:endParaRPr lang="en-GB" dirty="0"/>
          </a:p>
        </p:txBody>
      </p:sp>
      <p:pic>
        <p:nvPicPr>
          <p:cNvPr id="6" name="Picture 5" descr="Related image">
            <a:extLst>
              <a:ext uri="{FF2B5EF4-FFF2-40B4-BE49-F238E27FC236}">
                <a16:creationId xmlns:a16="http://schemas.microsoft.com/office/drawing/2014/main" id="{A5E0196C-28A0-4BBD-B425-DE715868DCEA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533" y="357457"/>
            <a:ext cx="1038813" cy="1242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C28C62-956C-4CD4-BD53-4EA68AADA5DD}"/>
              </a:ext>
            </a:extLst>
          </p:cNvPr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539505" y="284789"/>
            <a:ext cx="1196095" cy="14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C594786E-EA22-4571-9A35-2404DF607A50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5340" y="5793836"/>
            <a:ext cx="912955" cy="102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1503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9B3377F-C529-FA38-5021-EB27AAAB6B5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Monday 2</a:t>
            </a:r>
            <a:r>
              <a:rPr lang="en-US" sz="3200" baseline="30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nd</a:t>
            </a: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September 2024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3</a:t>
            </a:r>
            <a:r>
              <a:rPr lang="en-US" baseline="30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rd</a:t>
            </a:r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September 2024</a:t>
            </a:r>
          </a:p>
          <a:p>
            <a:pPr>
              <a:lnSpc>
                <a:spcPct val="150000"/>
              </a:lnSpc>
            </a:pP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25</a:t>
            </a:r>
            <a:r>
              <a:rPr lang="en-US" sz="3200" baseline="30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</a:t>
            </a:r>
            <a:r>
              <a:rPr lang="en-US" sz="32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October 2024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22</a:t>
            </a:r>
            <a:r>
              <a:rPr lang="en-US" baseline="30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nd</a:t>
            </a:r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July 2025</a:t>
            </a:r>
          </a:p>
          <a:p>
            <a:endParaRPr lang="en-US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One TBC inset day </a:t>
            </a:r>
            <a:endParaRPr lang="en-US" sz="32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DF8975A-C56B-8DB3-95D5-0675B3E9450E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6" name="Google Shape;94;p1">
              <a:extLst>
                <a:ext uri="{FF2B5EF4-FFF2-40B4-BE49-F238E27FC236}">
                  <a16:creationId xmlns:a16="http://schemas.microsoft.com/office/drawing/2014/main" id="{F9939516-70B0-9D50-80AF-0C893EAB8D45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Google Shape;106;p2" descr="Related image">
              <a:extLst>
                <a:ext uri="{FF2B5EF4-FFF2-40B4-BE49-F238E27FC236}">
                  <a16:creationId xmlns:a16="http://schemas.microsoft.com/office/drawing/2014/main" id="{127C9914-1636-AEE5-AD9A-665EBF567B80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8" name="Picture 2" descr="Image result for DAY OFF">
            <a:extLst>
              <a:ext uri="{FF2B5EF4-FFF2-40B4-BE49-F238E27FC236}">
                <a16:creationId xmlns:a16="http://schemas.microsoft.com/office/drawing/2014/main" id="{B9A5DB6A-FC38-C624-F0E1-23847506F9F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6781804" y="2509836"/>
            <a:ext cx="1904996" cy="183832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Google Shape;266;p13">
            <a:extLst>
              <a:ext uri="{FF2B5EF4-FFF2-40B4-BE49-F238E27FC236}">
                <a16:creationId xmlns:a16="http://schemas.microsoft.com/office/drawing/2014/main" id="{5907B1EF-5658-456D-A71C-4CE120228CD8}"/>
              </a:ext>
            </a:extLst>
          </p:cNvPr>
          <p:cNvSpPr txBox="1">
            <a:spLocks/>
          </p:cNvSpPr>
          <p:nvPr/>
        </p:nvSpPr>
        <p:spPr>
          <a:xfrm>
            <a:off x="616105" y="1143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rgbClr val="0070C0"/>
              </a:buClr>
              <a:buSzPts val="5000"/>
              <a:buFont typeface="Arial"/>
              <a:buNone/>
            </a:pPr>
            <a:r>
              <a:rPr lang="en-GB" sz="36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INSET days for 2024/25</a:t>
            </a:r>
          </a:p>
        </p:txBody>
      </p:sp>
      <p:sp>
        <p:nvSpPr>
          <p:cNvPr id="14" name="Google Shape;120;p3">
            <a:extLst>
              <a:ext uri="{FF2B5EF4-FFF2-40B4-BE49-F238E27FC236}">
                <a16:creationId xmlns:a16="http://schemas.microsoft.com/office/drawing/2014/main" id="{6BEB61AE-3875-D0E7-A3D9-A3D4F81678F8}"/>
              </a:ext>
            </a:extLst>
          </p:cNvPr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215173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5"/>
          <p:cNvSpPr txBox="1">
            <a:spLocks noGrp="1"/>
          </p:cNvSpPr>
          <p:nvPr>
            <p:ph type="title"/>
          </p:nvPr>
        </p:nvSpPr>
        <p:spPr>
          <a:xfrm>
            <a:off x="498088" y="17879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5000"/>
              <a:buFont typeface="Arial"/>
              <a:buNone/>
            </a:pPr>
            <a:r>
              <a:rPr lang="en-GB" sz="36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Arial"/>
                <a:sym typeface="Arial"/>
              </a:rPr>
              <a:t>Information Booklets</a:t>
            </a:r>
            <a:endParaRPr sz="3600" b="1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</a:endParaRPr>
          </a:p>
        </p:txBody>
      </p:sp>
      <p:sp>
        <p:nvSpPr>
          <p:cNvPr id="292" name="Google Shape;292;p15"/>
          <p:cNvSpPr txBox="1">
            <a:spLocks noGrp="1"/>
          </p:cNvSpPr>
          <p:nvPr>
            <p:ph type="body" idx="1"/>
          </p:nvPr>
        </p:nvSpPr>
        <p:spPr>
          <a:xfrm>
            <a:off x="230255" y="1481937"/>
            <a:ext cx="8820472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Arial"/>
                <a:sym typeface="Arial"/>
              </a:rPr>
              <a:t>The teaching team around your child.</a:t>
            </a: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endParaRPr lang="en-GB" sz="2400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  <a:cs typeface="Arial"/>
              <a:sym typeface="Arial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Arial"/>
                <a:sym typeface="Arial"/>
              </a:rPr>
              <a:t>Key objectives for reading, writing, maths and spellings for each year group.</a:t>
            </a: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endParaRPr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Arial"/>
                <a:sym typeface="Arial"/>
              </a:rPr>
              <a:t>Our school behaviour system.</a:t>
            </a: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endParaRPr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Arial"/>
                <a:sym typeface="Arial"/>
              </a:rPr>
              <a:t>Information on E-safety.</a:t>
            </a: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endParaRPr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</a:endParaRPr>
          </a:p>
          <a:p>
            <a:pPr marL="342900" lvl="0" indent="-3429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  <a:cs typeface="Arial"/>
                <a:sym typeface="Arial"/>
              </a:rPr>
              <a:t>Yearly topic overview. </a:t>
            </a:r>
            <a:endParaRPr sz="2400" dirty="0"/>
          </a:p>
          <a:p>
            <a:pPr marL="342900" lvl="0" indent="-190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dirty="0"/>
          </a:p>
          <a:p>
            <a:pPr marL="342900" lvl="0" indent="-190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dirty="0"/>
          </a:p>
          <a:p>
            <a:pPr marL="342900" lvl="0" indent="-190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dirty="0"/>
          </a:p>
          <a:p>
            <a:pPr marL="342900" lvl="0" indent="-1905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1F3D5E-7D2B-A3B2-6FB4-FFDA4DF8D9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057197">
            <a:off x="5347068" y="4188922"/>
            <a:ext cx="1473506" cy="2040238"/>
          </a:xfrm>
          <a:prstGeom prst="rect">
            <a:avLst/>
          </a:prstGeom>
        </p:spPr>
      </p:pic>
      <p:sp>
        <p:nvSpPr>
          <p:cNvPr id="10" name="Google Shape;120;p3">
            <a:extLst>
              <a:ext uri="{FF2B5EF4-FFF2-40B4-BE49-F238E27FC236}">
                <a16:creationId xmlns:a16="http://schemas.microsoft.com/office/drawing/2014/main" id="{61DC36A4-1835-3DD6-572C-F8B6B52B07D3}"/>
              </a:ext>
            </a:extLst>
          </p:cNvPr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E8F40A-9B97-265D-20ED-5791EE4020D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16631">
            <a:off x="7038286" y="3106919"/>
            <a:ext cx="1369433" cy="1767086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3D25B96D-ECF7-3AE4-779A-C1B5669735F5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5" name="Google Shape;94;p1">
              <a:extLst>
                <a:ext uri="{FF2B5EF4-FFF2-40B4-BE49-F238E27FC236}">
                  <a16:creationId xmlns:a16="http://schemas.microsoft.com/office/drawing/2014/main" id="{8E2FEB9E-978A-D478-FC05-258BEA4CDCEE}"/>
                </a:ext>
              </a:extLst>
            </p:cNvPr>
            <p:cNvPicPr preferRelativeResize="0"/>
            <p:nvPr/>
          </p:nvPicPr>
          <p:blipFill rotWithShape="1">
            <a:blip r:embed="rId5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Google Shape;106;p2" descr="Related image">
              <a:extLst>
                <a:ext uri="{FF2B5EF4-FFF2-40B4-BE49-F238E27FC236}">
                  <a16:creationId xmlns:a16="http://schemas.microsoft.com/office/drawing/2014/main" id="{D3D11201-9B84-95A0-A657-C47039FDB356}"/>
                </a:ext>
              </a:extLst>
            </p:cNvPr>
            <p:cNvPicPr preferRelativeResize="0"/>
            <p:nvPr/>
          </p:nvPicPr>
          <p:blipFill rotWithShape="1">
            <a:blip r:embed="rId6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717B4-B089-4A69-B502-1641CB36BB4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106756"/>
            <a:ext cx="9091906" cy="1325559"/>
          </a:xfrm>
        </p:spPr>
        <p:txBody>
          <a:bodyPr>
            <a:normAutofit/>
          </a:bodyPr>
          <a:lstStyle/>
          <a:p>
            <a:pPr lvl="0"/>
            <a:r>
              <a:rPr lang="en-GB" sz="3600" b="1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Reading Army</a:t>
            </a:r>
          </a:p>
        </p:txBody>
      </p:sp>
      <p:sp>
        <p:nvSpPr>
          <p:cNvPr id="3" name="AutoShape 2" descr="Image result for question mark stick man">
            <a:extLst>
              <a:ext uri="{FF2B5EF4-FFF2-40B4-BE49-F238E27FC236}">
                <a16:creationId xmlns:a16="http://schemas.microsoft.com/office/drawing/2014/main" id="{60358E6C-6E73-4E7F-B043-0EE01A85D18F}"/>
              </a:ext>
            </a:extLst>
          </p:cNvPr>
          <p:cNvSpPr/>
          <p:nvPr/>
        </p:nvSpPr>
        <p:spPr>
          <a:xfrm>
            <a:off x="63495" y="-136529"/>
            <a:ext cx="304796" cy="30479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F72D87-380C-448A-987F-790FE3198BEE}"/>
              </a:ext>
            </a:extLst>
          </p:cNvPr>
          <p:cNvSpPr/>
          <p:nvPr/>
        </p:nvSpPr>
        <p:spPr>
          <a:xfrm>
            <a:off x="166393" y="6313785"/>
            <a:ext cx="7875023" cy="32316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500" b="1" i="1" u="none" strike="noStrike" kern="1200" cap="none" spc="0" baseline="0">
                <a:solidFill>
                  <a:srgbClr val="002060"/>
                </a:solidFill>
                <a:uFillTx/>
                <a:latin typeface="Century Gothic" pitchFamily="34"/>
                <a:ea typeface="Calibri" pitchFamily="34"/>
                <a:cs typeface="Times New Roman" pitchFamily="18"/>
              </a:rPr>
              <a:t>“Do Everything in Love; we do our best in all we do and all we say with God’s help.” </a:t>
            </a:r>
            <a:endParaRPr lang="en-GB" sz="15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378FF1-88FF-7D09-C01C-9330217DE2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463458" y="64311"/>
            <a:ext cx="1628448" cy="11942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1E7B126-828D-1F29-A344-A68175165EC9}"/>
              </a:ext>
            </a:extLst>
          </p:cNvPr>
          <p:cNvSpPr txBox="1"/>
          <p:nvPr/>
        </p:nvSpPr>
        <p:spPr>
          <a:xfrm>
            <a:off x="215893" y="1358689"/>
            <a:ext cx="8389021" cy="3385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spcAft>
                <a:spcPts val="1200"/>
              </a:spcAft>
            </a:pPr>
            <a:r>
              <a:rPr lang="en-GB" sz="1800" dirty="0">
                <a:solidFill>
                  <a:srgbClr val="002060"/>
                </a:solidFill>
                <a:effectLst/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As part of our continued efforts to raise the standards of literacy in school and promote the love of reading, we need </a:t>
            </a:r>
            <a:r>
              <a:rPr lang="en-GB" sz="1800" dirty="0">
                <a:solidFill>
                  <a:srgbClr val="002060"/>
                </a:solidFill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your help to grow our </a:t>
            </a:r>
            <a:r>
              <a:rPr lang="en-GB" sz="1800" dirty="0">
                <a:solidFill>
                  <a:srgbClr val="002060"/>
                </a:solidFill>
                <a:effectLst/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Reading Army in 202</a:t>
            </a:r>
            <a:r>
              <a:rPr lang="en-GB" sz="1800" dirty="0">
                <a:solidFill>
                  <a:srgbClr val="002060"/>
                </a:solidFill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4</a:t>
            </a:r>
            <a:r>
              <a:rPr lang="en-GB" sz="1800" dirty="0">
                <a:solidFill>
                  <a:srgbClr val="002060"/>
                </a:solidFill>
                <a:effectLst/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-2025! </a:t>
            </a:r>
            <a:endParaRPr lang="en-GB" sz="1800" dirty="0">
              <a:solidFill>
                <a:srgbClr val="002060"/>
              </a:solidFill>
              <a:latin typeface="Segoe UI" panose="020B0502040204020203" pitchFamily="34" charset="0"/>
              <a:ea typeface="MS Mincho" panose="02020609040205080304" pitchFamily="49" charset="-128"/>
              <a:cs typeface="Segoe UI" panose="020B0502040204020203" pitchFamily="34" charset="0"/>
            </a:endParaRPr>
          </a:p>
          <a:p>
            <a:pPr fontAlgn="base">
              <a:spcAft>
                <a:spcPts val="1200"/>
              </a:spcAft>
            </a:pPr>
            <a:r>
              <a:rPr lang="en-GB" sz="1800" dirty="0">
                <a:solidFill>
                  <a:srgbClr val="002060"/>
                </a:solidFill>
                <a:effectLst/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Here at Steyning Primary we strongly believe in the importance of building a love of reading from a very early age.  The teaching of reading starts as soon as the children join us in Reception through high-quality phonics lessons and through the sharing of exciting texts.   </a:t>
            </a:r>
          </a:p>
          <a:p>
            <a:pPr fontAlgn="base"/>
            <a:r>
              <a:rPr lang="en-GB" sz="1800" dirty="0">
                <a:solidFill>
                  <a:srgbClr val="002060"/>
                </a:solidFill>
                <a:effectLst/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By the time the children leave us in Year 6, we would like every child to not only be confident and able readers, but to also have developed a love of reading that will last a lifetime!</a:t>
            </a:r>
          </a:p>
          <a:p>
            <a:pPr fontAlgn="base">
              <a:spcAft>
                <a:spcPts val="1200"/>
              </a:spcAft>
            </a:pPr>
            <a:r>
              <a:rPr lang="en-GB" sz="1400" dirty="0">
                <a:solidFill>
                  <a:srgbClr val="444444"/>
                </a:solidFill>
                <a:effectLst/>
                <a:latin typeface="Century Gothic" panose="020B050202020202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en-GB" sz="1400" dirty="0">
              <a:effectLst/>
              <a:latin typeface="Times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C17C8C0-2B49-DE73-3F99-34EB2FFF842B}"/>
              </a:ext>
            </a:extLst>
          </p:cNvPr>
          <p:cNvSpPr txBox="1"/>
          <p:nvPr/>
        </p:nvSpPr>
        <p:spPr>
          <a:xfrm>
            <a:off x="243455" y="4774902"/>
            <a:ext cx="8900545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>
              <a:spcAft>
                <a:spcPts val="1200"/>
              </a:spcAft>
            </a:pPr>
            <a:r>
              <a:rPr lang="en-GB" sz="1600" b="1" dirty="0">
                <a:solidFill>
                  <a:srgbClr val="002060"/>
                </a:solidFill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Could you help?</a:t>
            </a:r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 </a:t>
            </a:r>
          </a:p>
          <a:p>
            <a:pPr fontAlgn="base">
              <a:spcAft>
                <a:spcPts val="1200"/>
              </a:spcAft>
            </a:pPr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Are you able to offer anything from 1 hour a week to a couple of mornings / afternoons a week?</a:t>
            </a:r>
          </a:p>
          <a:p>
            <a:pPr fontAlgn="base">
              <a:spcAft>
                <a:spcPts val="1200"/>
              </a:spcAft>
            </a:pPr>
            <a:r>
              <a:rPr lang="en-GB" sz="1600" dirty="0">
                <a:solidFill>
                  <a:srgbClr val="002060"/>
                </a:solidFill>
                <a:effectLst/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If so, please take a</a:t>
            </a:r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n information leaflet and register your interest to join our ever-growing team. </a:t>
            </a:r>
            <a:r>
              <a:rPr lang="en-GB" sz="1600" dirty="0">
                <a:solidFill>
                  <a:srgbClr val="002060"/>
                </a:solidFill>
                <a:effectLst/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 </a:t>
            </a:r>
          </a:p>
          <a:p>
            <a:pPr fontAlgn="base">
              <a:spcAft>
                <a:spcPts val="1200"/>
              </a:spcAft>
            </a:pPr>
            <a:r>
              <a:rPr lang="en-GB" sz="1600" dirty="0">
                <a:solidFill>
                  <a:srgbClr val="002060"/>
                </a:solidFill>
                <a:latin typeface="Segoe UI" panose="020B0502040204020203" pitchFamily="34" charset="0"/>
                <a:ea typeface="MS Mincho" panose="02020609040205080304" pitchFamily="49" charset="-128"/>
                <a:cs typeface="Segoe UI" panose="020B0502040204020203" pitchFamily="34" charset="0"/>
              </a:rPr>
              <a:t> </a:t>
            </a:r>
            <a:endParaRPr lang="en-GB" sz="1600" dirty="0">
              <a:solidFill>
                <a:srgbClr val="002060"/>
              </a:solidFill>
              <a:effectLst/>
              <a:latin typeface="Calibri" panose="020F0502020204030204" pitchFamily="34" charset="0"/>
              <a:ea typeface="MS Mincho" panose="02020609040205080304" pitchFamily="49" charset="-128"/>
              <a:cs typeface="Calibri" panose="020F0502020204030204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3D94698-E0F8-EEDE-2495-004C7A7C417E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12" name="Google Shape;94;p1">
              <a:extLst>
                <a:ext uri="{FF2B5EF4-FFF2-40B4-BE49-F238E27FC236}">
                  <a16:creationId xmlns:a16="http://schemas.microsoft.com/office/drawing/2014/main" id="{4E51D9A2-68BE-1DBF-864B-48702AC5496A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06;p2" descr="Related image">
              <a:extLst>
                <a:ext uri="{FF2B5EF4-FFF2-40B4-BE49-F238E27FC236}">
                  <a16:creationId xmlns:a16="http://schemas.microsoft.com/office/drawing/2014/main" id="{7452B9BB-9C74-380B-F14D-1E2272661B63}"/>
                </a:ext>
              </a:extLst>
            </p:cNvPr>
            <p:cNvPicPr preferRelativeResize="0"/>
            <p:nvPr/>
          </p:nvPicPr>
          <p:blipFill rotWithShape="1">
            <a:blip r:embed="rId5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16"/>
          <p:cNvSpPr txBox="1">
            <a:spLocks noGrp="1"/>
          </p:cNvSpPr>
          <p:nvPr>
            <p:ph type="body" idx="1"/>
          </p:nvPr>
        </p:nvSpPr>
        <p:spPr>
          <a:xfrm>
            <a:off x="434007" y="1284248"/>
            <a:ext cx="8157592" cy="4571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indent="0" algn="ctr">
              <a:spcBef>
                <a:spcPts val="680"/>
              </a:spcBef>
              <a:buSzPct val="100000"/>
              <a:buNone/>
            </a:pPr>
            <a:r>
              <a:rPr lang="en-US" sz="4000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You will now have time to speak to your child’s new class teacher.</a:t>
            </a:r>
          </a:p>
          <a:p>
            <a:pPr marL="0" indent="0" algn="ctr">
              <a:spcBef>
                <a:spcPts val="680"/>
              </a:spcBef>
              <a:buSzPct val="100000"/>
              <a:buNone/>
            </a:pPr>
            <a:endParaRPr lang="en-US" sz="4000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</a:endParaRPr>
          </a:p>
          <a:p>
            <a:pPr marL="0" indent="0" algn="ctr">
              <a:spcBef>
                <a:spcPts val="680"/>
              </a:spcBef>
              <a:buSzPct val="100000"/>
              <a:buNone/>
            </a:pPr>
            <a:r>
              <a:rPr lang="en-US" sz="4000" dirty="0">
                <a:solidFill>
                  <a:srgbClr val="002060"/>
                </a:solidFill>
                <a:latin typeface="Segoe UI Emoji" panose="020B0502040204020203" pitchFamily="34" charset="0"/>
                <a:ea typeface="Segoe UI Emoji" panose="020B0502040204020203" pitchFamily="34" charset="0"/>
              </a:rPr>
              <a:t>Thank you.</a:t>
            </a:r>
            <a:endParaRPr lang="en-GB" sz="4000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</a:endParaRPr>
          </a:p>
          <a:p>
            <a:pPr marL="0" lvl="0" indent="0" algn="ctr" rtl="0">
              <a:spcBef>
                <a:spcPts val="68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lang="en-US" sz="4000" dirty="0">
              <a:solidFill>
                <a:schemeClr val="bg2"/>
              </a:solidFill>
              <a:latin typeface="Letter-join Print" panose="02000503000000020003" pitchFamily="50" charset="0"/>
              <a:ea typeface="Arial"/>
              <a:cs typeface="Arial"/>
              <a:sym typeface="Arial"/>
            </a:endParaRPr>
          </a:p>
          <a:p>
            <a:pPr marL="0" lvl="0" indent="0" algn="ctr" rtl="0">
              <a:spcBef>
                <a:spcPts val="68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sz="4000" dirty="0">
              <a:solidFill>
                <a:schemeClr val="bg2"/>
              </a:solidFill>
              <a:latin typeface="Letter-join Print" panose="02000503000000020003" pitchFamily="50" charset="0"/>
              <a:ea typeface="Arial"/>
              <a:cs typeface="Arial"/>
              <a:sym typeface="Arial"/>
            </a:endParaRPr>
          </a:p>
          <a:p>
            <a:pPr marL="0" lvl="0" indent="0" algn="ctr" rtl="0">
              <a:spcBef>
                <a:spcPts val="68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lang="en-GB" sz="4000" b="1" dirty="0">
              <a:solidFill>
                <a:srgbClr val="002060"/>
              </a:solidFill>
              <a:latin typeface="Segoe UI Emoji" panose="020B0502040204020203" pitchFamily="34" charset="0"/>
              <a:ea typeface="Segoe UI Emoji" panose="020B0502040204020203" pitchFamily="34" charset="0"/>
              <a:cs typeface="Arial"/>
              <a:sym typeface="Arial"/>
            </a:endParaRPr>
          </a:p>
        </p:txBody>
      </p:sp>
      <p:sp>
        <p:nvSpPr>
          <p:cNvPr id="9" name="Google Shape;120;p3">
            <a:extLst>
              <a:ext uri="{FF2B5EF4-FFF2-40B4-BE49-F238E27FC236}">
                <a16:creationId xmlns:a16="http://schemas.microsoft.com/office/drawing/2014/main" id="{2894A2C1-21CD-31DC-661D-43B1AA5699E4}"/>
              </a:ext>
            </a:extLst>
          </p:cNvPr>
          <p:cNvSpPr/>
          <p:nvPr/>
        </p:nvSpPr>
        <p:spPr>
          <a:xfrm>
            <a:off x="634486" y="6522924"/>
            <a:ext cx="7875027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1" dirty="0">
                <a:solidFill>
                  <a:srgbClr val="0020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“Do Everything in Love; we do our best in all we do and all we say with God’s help.” </a:t>
            </a:r>
            <a:endParaRPr sz="1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3FB2E97-6589-DA37-0CBE-5C28BD5B2DF6}"/>
              </a:ext>
            </a:extLst>
          </p:cNvPr>
          <p:cNvGrpSpPr/>
          <p:nvPr/>
        </p:nvGrpSpPr>
        <p:grpSpPr>
          <a:xfrm>
            <a:off x="126821" y="141248"/>
            <a:ext cx="9017179" cy="6658635"/>
            <a:chOff x="126821" y="141248"/>
            <a:chExt cx="9017179" cy="6658635"/>
          </a:xfrm>
        </p:grpSpPr>
        <p:pic>
          <p:nvPicPr>
            <p:cNvPr id="3" name="Google Shape;94;p1">
              <a:extLst>
                <a:ext uri="{FF2B5EF4-FFF2-40B4-BE49-F238E27FC236}">
                  <a16:creationId xmlns:a16="http://schemas.microsoft.com/office/drawing/2014/main" id="{8EC3019F-093A-C138-BBA9-0C7487FBF684}"/>
                </a:ext>
              </a:extLst>
            </p:cNvPr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47410" y="6029093"/>
              <a:ext cx="596590" cy="77079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" name="Google Shape;106;p2" descr="Related image">
              <a:extLst>
                <a:ext uri="{FF2B5EF4-FFF2-40B4-BE49-F238E27FC236}">
                  <a16:creationId xmlns:a16="http://schemas.microsoft.com/office/drawing/2014/main" id="{82E9E270-87BE-1EC9-5E4D-2DDFB1303F2C}"/>
                </a:ext>
              </a:extLst>
            </p:cNvPr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26821" y="141248"/>
              <a:ext cx="371267" cy="423746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6737</TotalTime>
  <Words>1497</Words>
  <Application>Microsoft Office PowerPoint</Application>
  <PresentationFormat>On-screen Show (4:3)</PresentationFormat>
  <Paragraphs>194</Paragraphs>
  <Slides>20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Calibri</vt:lpstr>
      <vt:lpstr>Letter-join Print</vt:lpstr>
      <vt:lpstr>Segoe UI</vt:lpstr>
      <vt:lpstr>Arial</vt:lpstr>
      <vt:lpstr>Times</vt:lpstr>
      <vt:lpstr>Century Gothic</vt:lpstr>
      <vt:lpstr>Segoe UI Emoji</vt:lpstr>
      <vt:lpstr>Office Theme</vt:lpstr>
      <vt:lpstr>Welcome to the  Year 6 Induction Meeting</vt:lpstr>
      <vt:lpstr>Aims of the meeting</vt:lpstr>
      <vt:lpstr>Year 6 Teachers and Teaching Assistants</vt:lpstr>
      <vt:lpstr>Year 6 Teachers and Teaching Assistants</vt:lpstr>
      <vt:lpstr>PowerPoint Presentation</vt:lpstr>
      <vt:lpstr>Autumn 1 topic</vt:lpstr>
      <vt:lpstr>Curriculum Enrichment</vt:lpstr>
      <vt:lpstr>Curriculum Enrichment</vt:lpstr>
      <vt:lpstr>Isle of Wight Residential</vt:lpstr>
      <vt:lpstr>Forest School</vt:lpstr>
      <vt:lpstr>Daily Expectations</vt:lpstr>
      <vt:lpstr>Daily Uniform</vt:lpstr>
      <vt:lpstr>P.E Uniform</vt:lpstr>
      <vt:lpstr>How to support your child  at home</vt:lpstr>
      <vt:lpstr>SATS Week</vt:lpstr>
      <vt:lpstr>Key dates</vt:lpstr>
      <vt:lpstr>PowerPoint Presentation</vt:lpstr>
      <vt:lpstr>Information Booklets</vt:lpstr>
      <vt:lpstr>Reading Army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 Year 1 and 2 Induction Meeting</dc:title>
  <dc:creator>Katy Harrison</dc:creator>
  <cp:lastModifiedBy>Katie Pendrey (Office)</cp:lastModifiedBy>
  <cp:revision>54</cp:revision>
  <dcterms:created xsi:type="dcterms:W3CDTF">2016-07-08T15:16:43Z</dcterms:created>
  <dcterms:modified xsi:type="dcterms:W3CDTF">2024-07-15T10:55:33Z</dcterms:modified>
</cp:coreProperties>
</file>