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p:sldMasterIdLst>
    <p:sldMasterId id="2147483648" r:id="rId1"/>
  </p:sldMasterIdLst>
  <p:notesMasterIdLst>
    <p:notesMasterId r:id="rId29"/>
  </p:notesMasterIdLst>
  <p:sldIdLst>
    <p:sldId id="256" r:id="rId2"/>
    <p:sldId id="257" r:id="rId3"/>
    <p:sldId id="258" r:id="rId4"/>
    <p:sldId id="292" r:id="rId5"/>
    <p:sldId id="293" r:id="rId6"/>
    <p:sldId id="294" r:id="rId7"/>
    <p:sldId id="263" r:id="rId8"/>
    <p:sldId id="260" r:id="rId9"/>
    <p:sldId id="261" r:id="rId10"/>
    <p:sldId id="285" r:id="rId11"/>
    <p:sldId id="279" r:id="rId12"/>
    <p:sldId id="262" r:id="rId13"/>
    <p:sldId id="288" r:id="rId14"/>
    <p:sldId id="289" r:id="rId15"/>
    <p:sldId id="273" r:id="rId16"/>
    <p:sldId id="280" r:id="rId17"/>
    <p:sldId id="276" r:id="rId18"/>
    <p:sldId id="274" r:id="rId19"/>
    <p:sldId id="272" r:id="rId20"/>
    <p:sldId id="266" r:id="rId21"/>
    <p:sldId id="275" r:id="rId22"/>
    <p:sldId id="265" r:id="rId23"/>
    <p:sldId id="268" r:id="rId24"/>
    <p:sldId id="287" r:id="rId25"/>
    <p:sldId id="270" r:id="rId26"/>
    <p:sldId id="286" r:id="rId27"/>
    <p:sldId id="271" r:id="rId28"/>
  </p:sldIdLst>
  <p:sldSz cx="9144000" cy="6858000" type="screen4x3"/>
  <p:notesSz cx="6797675" cy="9926638"/>
  <p:embeddedFontLst>
    <p:embeddedFont>
      <p:font typeface="Century Gothic" panose="020B0502020202020204" pitchFamily="34" charset="0"/>
      <p:regular r:id="rId30"/>
      <p:bold r:id="rId31"/>
      <p:italic r:id="rId32"/>
      <p:boldItalic r:id="rId33"/>
    </p:embeddedFont>
    <p:embeddedFont>
      <p:font typeface="Letter-join Print" panose="02000503000000020003" charset="0"/>
      <p:regular r:id="rId34"/>
    </p:embeddedFont>
    <p:embeddedFont>
      <p:font typeface="Segoe UI" panose="020B0502040204020203" pitchFamily="34" charset="0"/>
      <p:regular r:id="rId35"/>
      <p:bold r:id="rId36"/>
      <p:italic r:id="rId37"/>
      <p:boldItalic r:id="rId38"/>
    </p:embeddedFont>
    <p:embeddedFont>
      <p:font typeface="Segoe UI Emoji" panose="020B0502040204020203" pitchFamily="34" charset="0"/>
      <p:regular r:id="rId39"/>
    </p:embeddedFont>
    <p:embeddedFont>
      <p:font typeface="Times" panose="02020603050405020304" pitchFamily="18"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9" roundtripDataSignature="AMtx7mikkmOXZ+WRdLtNmnCZz7tB1Aj43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153" autoAdjust="0"/>
    <p:restoredTop sz="80499" autoAdjust="0"/>
  </p:normalViewPr>
  <p:slideViewPr>
    <p:cSldViewPr snapToGrid="0">
      <p:cViewPr varScale="1">
        <p:scale>
          <a:sx n="90" d="100"/>
          <a:sy n="90" d="100"/>
        </p:scale>
        <p:origin x="1842"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font" Target="fonts/font13.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49"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font" Target="fonts/font14.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6332"/>
          </a:xfrm>
          <a:prstGeom prst="rect">
            <a:avLst/>
          </a:prstGeom>
          <a:noFill/>
          <a:ln>
            <a:noFill/>
          </a:ln>
        </p:spPr>
        <p:txBody>
          <a:bodyPr spcFirstLastPara="1" wrap="square" lIns="93175" tIns="46575" rIns="93175" bIns="46575"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443" y="0"/>
            <a:ext cx="2945659" cy="496332"/>
          </a:xfrm>
          <a:prstGeom prst="rect">
            <a:avLst/>
          </a:prstGeom>
          <a:noFill/>
          <a:ln>
            <a:noFill/>
          </a:ln>
        </p:spPr>
        <p:txBody>
          <a:bodyPr spcFirstLastPara="1" wrap="square" lIns="93175" tIns="46575" rIns="93175" bIns="46575"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4"/>
            <a:ext cx="2945659" cy="496332"/>
          </a:xfrm>
          <a:prstGeom prst="rect">
            <a:avLst/>
          </a:prstGeom>
          <a:noFill/>
          <a:ln>
            <a:noFill/>
          </a:ln>
        </p:spPr>
        <p:txBody>
          <a:bodyPr spcFirstLastPara="1" wrap="square" lIns="93175" tIns="46575" rIns="93175" bIns="46575"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GB" b="1" dirty="0"/>
              <a:t>SN</a:t>
            </a:r>
            <a:endParaRPr b="0" dirty="0"/>
          </a:p>
          <a:p>
            <a:pPr marL="0" lvl="0" indent="0" algn="l" rtl="0">
              <a:spcBef>
                <a:spcPts val="0"/>
              </a:spcBef>
              <a:spcAft>
                <a:spcPts val="0"/>
              </a:spcAft>
              <a:buNone/>
            </a:pPr>
            <a:r>
              <a:rPr lang="en-GB" dirty="0"/>
              <a:t>Welcome to all familiar parents and carers to Key Stage 1 as well as all those with a child moving into Year 1 for the first time. </a:t>
            </a:r>
          </a:p>
          <a:p>
            <a:pPr marL="0" lvl="0" indent="0" algn="l" rtl="0">
              <a:spcBef>
                <a:spcPts val="0"/>
              </a:spcBef>
              <a:spcAft>
                <a:spcPts val="0"/>
              </a:spcAft>
              <a:buNone/>
            </a:pPr>
            <a:endParaRPr lang="en-GB" dirty="0"/>
          </a:p>
          <a:p>
            <a:pPr marL="0" lvl="0" indent="0" algn="l" rtl="0">
              <a:spcBef>
                <a:spcPts val="0"/>
              </a:spcBef>
              <a:spcAft>
                <a:spcPts val="0"/>
              </a:spcAft>
              <a:buNone/>
            </a:pPr>
            <a:endParaRPr lang="en-GB" dirty="0"/>
          </a:p>
        </p:txBody>
      </p:sp>
      <p:sp>
        <p:nvSpPr>
          <p:cNvPr id="87" name="Google Shape;87;p1: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2: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2: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GB" b="1" dirty="0"/>
              <a:t>SN</a:t>
            </a:r>
          </a:p>
          <a:p>
            <a:pPr marL="0" lvl="0" indent="0" algn="l" rtl="0">
              <a:spcBef>
                <a:spcPts val="0"/>
              </a:spcBef>
              <a:spcAft>
                <a:spcPts val="0"/>
              </a:spcAft>
              <a:buNone/>
            </a:pPr>
            <a:endParaRPr dirty="0"/>
          </a:p>
        </p:txBody>
      </p:sp>
      <p:sp>
        <p:nvSpPr>
          <p:cNvPr id="101" name="Google Shape;101;p2: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3: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GB" b="1" dirty="0"/>
              <a:t>SN</a:t>
            </a:r>
            <a:endParaRPr dirty="0"/>
          </a:p>
          <a:p>
            <a:pPr marL="0" lvl="0" indent="0" algn="l" rtl="0">
              <a:spcBef>
                <a:spcPts val="0"/>
              </a:spcBef>
              <a:spcAft>
                <a:spcPts val="0"/>
              </a:spcAft>
              <a:buNone/>
            </a:pPr>
            <a:endParaRPr dirty="0"/>
          </a:p>
        </p:txBody>
      </p:sp>
      <p:sp>
        <p:nvSpPr>
          <p:cNvPr id="112" name="Google Shape;112;p3: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3: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GB" b="1" dirty="0"/>
              <a:t>SN</a:t>
            </a:r>
            <a:endParaRPr dirty="0"/>
          </a:p>
          <a:p>
            <a:pPr marL="0" lvl="0" indent="0" algn="l" rtl="0">
              <a:spcBef>
                <a:spcPts val="0"/>
              </a:spcBef>
              <a:spcAft>
                <a:spcPts val="0"/>
              </a:spcAft>
              <a:buNone/>
            </a:pPr>
            <a:endParaRPr dirty="0"/>
          </a:p>
        </p:txBody>
      </p:sp>
      <p:sp>
        <p:nvSpPr>
          <p:cNvPr id="112" name="Google Shape;112;p3: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4</a:t>
            </a:fld>
            <a:endParaRPr/>
          </a:p>
        </p:txBody>
      </p:sp>
    </p:spTree>
    <p:extLst>
      <p:ext uri="{BB962C8B-B14F-4D97-AF65-F5344CB8AC3E}">
        <p14:creationId xmlns:p14="http://schemas.microsoft.com/office/powerpoint/2010/main" val="41114989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3: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GB" b="1" dirty="0"/>
              <a:t>SN</a:t>
            </a:r>
            <a:endParaRPr dirty="0"/>
          </a:p>
          <a:p>
            <a:pPr marL="0" lvl="0" indent="0" algn="l" rtl="0">
              <a:spcBef>
                <a:spcPts val="0"/>
              </a:spcBef>
              <a:spcAft>
                <a:spcPts val="0"/>
              </a:spcAft>
              <a:buNone/>
            </a:pPr>
            <a:endParaRPr dirty="0"/>
          </a:p>
        </p:txBody>
      </p:sp>
      <p:sp>
        <p:nvSpPr>
          <p:cNvPr id="112" name="Google Shape;112;p3: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5</a:t>
            </a:fld>
            <a:endParaRPr/>
          </a:p>
        </p:txBody>
      </p:sp>
    </p:spTree>
    <p:extLst>
      <p:ext uri="{BB962C8B-B14F-4D97-AF65-F5344CB8AC3E}">
        <p14:creationId xmlns:p14="http://schemas.microsoft.com/office/powerpoint/2010/main" val="13241908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3: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GB" b="1" dirty="0"/>
              <a:t>SN</a:t>
            </a:r>
            <a:endParaRPr dirty="0"/>
          </a:p>
          <a:p>
            <a:pPr marL="0" lvl="0" indent="0" algn="l" rtl="0">
              <a:spcBef>
                <a:spcPts val="0"/>
              </a:spcBef>
              <a:spcAft>
                <a:spcPts val="0"/>
              </a:spcAft>
              <a:buNone/>
            </a:pPr>
            <a:endParaRPr dirty="0"/>
          </a:p>
        </p:txBody>
      </p:sp>
      <p:sp>
        <p:nvSpPr>
          <p:cNvPr id="112" name="Google Shape;112;p3: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6</a:t>
            </a:fld>
            <a:endParaRPr/>
          </a:p>
        </p:txBody>
      </p:sp>
    </p:spTree>
    <p:extLst>
      <p:ext uri="{BB962C8B-B14F-4D97-AF65-F5344CB8AC3E}">
        <p14:creationId xmlns:p14="http://schemas.microsoft.com/office/powerpoint/2010/main" val="20879743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 name="Google Shape;193;p8: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GB" b="1" dirty="0"/>
              <a:t>KH</a:t>
            </a:r>
            <a:endParaRPr dirty="0"/>
          </a:p>
          <a:p>
            <a:pPr marL="0" lvl="0" indent="0" algn="l" rtl="0">
              <a:spcBef>
                <a:spcPts val="0"/>
              </a:spcBef>
              <a:spcAft>
                <a:spcPts val="0"/>
              </a:spcAft>
              <a:buNone/>
            </a:pPr>
            <a:r>
              <a:rPr lang="en-GB" dirty="0"/>
              <a:t>All children in KS1 receive a half an hour, weekly French lesson taught by Madame Shipp. These lessons are engaging and fun and progressive through the school.</a:t>
            </a:r>
          </a:p>
          <a:p>
            <a:pPr marL="0" lvl="0" indent="0" algn="l" rtl="0">
              <a:spcBef>
                <a:spcPts val="0"/>
              </a:spcBef>
              <a:spcAft>
                <a:spcPts val="0"/>
              </a:spcAft>
              <a:buNone/>
            </a:pPr>
            <a:endParaRPr dirty="0"/>
          </a:p>
          <a:p>
            <a:pPr marL="0" lvl="0" indent="0" algn="l" rtl="0">
              <a:spcBef>
                <a:spcPts val="0"/>
              </a:spcBef>
              <a:spcAft>
                <a:spcPts val="0"/>
              </a:spcAft>
              <a:buNone/>
            </a:pPr>
            <a:r>
              <a:rPr lang="en-GB" dirty="0"/>
              <a:t>As well as French, we also have our specialist teachers Mr </a:t>
            </a:r>
            <a:r>
              <a:rPr lang="en-GB" dirty="0" err="1"/>
              <a:t>Lelliot</a:t>
            </a:r>
            <a:r>
              <a:rPr lang="en-GB" dirty="0"/>
              <a:t> who teaches KS1 classes once a week, and Mr Mott who does the same for Music.</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During PE, Mr </a:t>
            </a:r>
            <a:r>
              <a:rPr lang="en-GB" dirty="0" err="1"/>
              <a:t>Lelliot</a:t>
            </a:r>
            <a:r>
              <a:rPr lang="en-GB" dirty="0"/>
              <a:t> teaches the children core skills such a ball handling, gymnastics, dance and athletics. Within Music, Mr Mott will develop their signing, rhythm and instrument skills. The children love these lessons as they get to explore a range of different instruments.  </a:t>
            </a:r>
            <a:endParaRPr dirty="0"/>
          </a:p>
        </p:txBody>
      </p:sp>
      <p:sp>
        <p:nvSpPr>
          <p:cNvPr id="194" name="Google Shape;194;p8: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p5: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GB" b="1" dirty="0"/>
              <a:t>JH</a:t>
            </a:r>
          </a:p>
          <a:p>
            <a:pPr marL="0" lvl="0" indent="0" algn="l" rtl="0">
              <a:spcBef>
                <a:spcPts val="0"/>
              </a:spcBef>
              <a:spcAft>
                <a:spcPts val="0"/>
              </a:spcAft>
              <a:buNone/>
            </a:pPr>
            <a:r>
              <a:rPr lang="en-GB" dirty="0"/>
              <a:t>In Year 1, our Autumn 1 topic is Dinosaur Planet. This is a history based topic in which the children are taught about different dinosaurs as well as the historical figure Mary Anning. It’s a great hands on topic in which we organise a </a:t>
            </a:r>
            <a:r>
              <a:rPr lang="en-GB" dirty="0" err="1"/>
              <a:t>paleontologist</a:t>
            </a:r>
            <a:r>
              <a:rPr lang="en-GB" dirty="0"/>
              <a:t> dig and we have a dinosaur visit.</a:t>
            </a:r>
          </a:p>
          <a:p>
            <a:pPr marL="0" lvl="0" indent="0" algn="l" rtl="0">
              <a:spcBef>
                <a:spcPts val="0"/>
              </a:spcBef>
              <a:spcAft>
                <a:spcPts val="0"/>
              </a:spcAft>
              <a:buNone/>
            </a:pPr>
            <a:endParaRPr lang="en-GB" b="1" dirty="0"/>
          </a:p>
          <a:p>
            <a:pPr marL="0" lvl="0" indent="0" algn="l" rtl="0">
              <a:spcBef>
                <a:spcPts val="0"/>
              </a:spcBef>
              <a:spcAft>
                <a:spcPts val="0"/>
              </a:spcAft>
              <a:buNone/>
            </a:pPr>
            <a:r>
              <a:rPr lang="en-GB" b="1" dirty="0"/>
              <a:t>BG</a:t>
            </a:r>
          </a:p>
          <a:p>
            <a:pPr marL="0" lvl="0" indent="0" algn="l" rtl="0">
              <a:spcBef>
                <a:spcPts val="0"/>
              </a:spcBef>
              <a:spcAft>
                <a:spcPts val="0"/>
              </a:spcAft>
              <a:buNone/>
            </a:pPr>
            <a:r>
              <a:rPr lang="en-GB" dirty="0"/>
              <a:t>Year 2 will start with Land Ahoy! This is a </a:t>
            </a:r>
            <a:r>
              <a:rPr lang="en-GB" dirty="0" err="1"/>
              <a:t>thls</a:t>
            </a:r>
            <a:r>
              <a:rPr lang="en-GB" dirty="0"/>
              <a:t> a history based topic where the children will learn about the history of pirates and famous pirates such as Long John Silver and Captain Black Beard! Within this topic, we have an exciting pirate day when the children dress up and become pirates. </a:t>
            </a:r>
            <a:endParaRPr dirty="0"/>
          </a:p>
        </p:txBody>
      </p:sp>
      <p:sp>
        <p:nvSpPr>
          <p:cNvPr id="143" name="Google Shape;143;p5: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6: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6: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GB" b="1" dirty="0"/>
              <a:t>BG</a:t>
            </a:r>
            <a:endParaRPr dirty="0"/>
          </a:p>
          <a:p>
            <a:pPr marL="0" lvl="0" indent="0" algn="l" rtl="0">
              <a:spcBef>
                <a:spcPts val="0"/>
              </a:spcBef>
              <a:spcAft>
                <a:spcPts val="0"/>
              </a:spcAft>
              <a:buNone/>
            </a:pPr>
            <a:r>
              <a:rPr lang="en-GB" dirty="0"/>
              <a:t>These are yet to be confirmed but here is a selection of types of trips that have linked to Y1 and Y2 topics in the past. We obviously hope to book a topic related trip or visitors to come in at some point this year when it is deemed appropriate and safe. Such trips out or visitors in enhance the children’s learning and engagement with the topic hugely.</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GB" dirty="0"/>
              <a:t>If anyone can help on trips or locality walks messages will go out and we always need you to tell us 3 weeks beforehand due to the risk assessments that we need to fill in and submit.</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GB" dirty="0"/>
              <a:t>Not enough helpers compromises the safety of the children, and trips will have to be cancelled. </a:t>
            </a:r>
            <a:endParaRPr dirty="0"/>
          </a:p>
        </p:txBody>
      </p:sp>
      <p:sp>
        <p:nvSpPr>
          <p:cNvPr id="158" name="Google Shape;158;p6: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6: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6: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GB" b="1" dirty="0"/>
              <a:t>BG</a:t>
            </a:r>
            <a:endParaRPr b="1" dirty="0"/>
          </a:p>
        </p:txBody>
      </p:sp>
      <p:sp>
        <p:nvSpPr>
          <p:cNvPr id="158" name="Google Shape;158;p6: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10</a:t>
            </a:fld>
            <a:endParaRPr/>
          </a:p>
        </p:txBody>
      </p:sp>
    </p:spTree>
    <p:extLst>
      <p:ext uri="{BB962C8B-B14F-4D97-AF65-F5344CB8AC3E}">
        <p14:creationId xmlns:p14="http://schemas.microsoft.com/office/powerpoint/2010/main" val="17052857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b="1" i="0" dirty="0">
                <a:solidFill>
                  <a:srgbClr val="000000"/>
                </a:solidFill>
                <a:effectLst/>
                <a:latin typeface="Segoe UI Emoji" panose="020B0502040204020203" pitchFamily="34" charset="0"/>
                <a:ea typeface="Segoe UI Emoji" panose="020B0502040204020203" pitchFamily="34" charset="0"/>
              </a:rPr>
              <a:t>JH</a:t>
            </a:r>
          </a:p>
          <a:p>
            <a:pPr algn="l"/>
            <a:endParaRPr lang="en-GB" sz="1400" b="0" i="0" dirty="0">
              <a:solidFill>
                <a:srgbClr val="000000"/>
              </a:solidFill>
              <a:effectLst/>
              <a:latin typeface="Segoe UI Emoji" panose="020B0502040204020203" pitchFamily="34" charset="0"/>
              <a:ea typeface="Segoe UI Emoji" panose="020B0502040204020203" pitchFamily="34" charset="0"/>
            </a:endParaRPr>
          </a:p>
          <a:p>
            <a:pPr algn="l"/>
            <a:r>
              <a:rPr lang="en-GB" sz="1400" b="0" i="0" dirty="0">
                <a:solidFill>
                  <a:srgbClr val="000000"/>
                </a:solidFill>
                <a:effectLst/>
                <a:latin typeface="Segoe UI Emoji" panose="020B0502040204020203" pitchFamily="34" charset="0"/>
                <a:ea typeface="Segoe UI Emoji" panose="020B0502040204020203" pitchFamily="34" charset="0"/>
              </a:rPr>
              <a:t>Each class will receive a half term block of Forest School with our Forest School Facilitator Mrs </a:t>
            </a:r>
            <a:r>
              <a:rPr lang="en-GB" sz="1400" b="0" i="0" dirty="0" err="1">
                <a:solidFill>
                  <a:srgbClr val="000000"/>
                </a:solidFill>
                <a:effectLst/>
                <a:latin typeface="Segoe UI Emoji" panose="020B0502040204020203" pitchFamily="34" charset="0"/>
                <a:ea typeface="Segoe UI Emoji" panose="020B0502040204020203" pitchFamily="34" charset="0"/>
              </a:rPr>
              <a:t>McNie</a:t>
            </a:r>
            <a:r>
              <a:rPr lang="en-GB" sz="1400" b="0" i="0" dirty="0">
                <a:solidFill>
                  <a:srgbClr val="000000"/>
                </a:solidFill>
                <a:effectLst/>
                <a:latin typeface="Segoe UI Emoji" panose="020B0502040204020203" pitchFamily="34" charset="0"/>
                <a:ea typeface="Segoe UI Emoji" panose="020B0502040204020203" pitchFamily="34" charset="0"/>
              </a:rPr>
              <a:t>. </a:t>
            </a:r>
          </a:p>
          <a:p>
            <a:pPr algn="l"/>
            <a:r>
              <a:rPr lang="en-GB" sz="1400" b="0" i="0" dirty="0">
                <a:solidFill>
                  <a:srgbClr val="000000"/>
                </a:solidFill>
                <a:effectLst/>
                <a:latin typeface="Segoe UI Emoji" panose="020B0502040204020203" pitchFamily="34" charset="0"/>
                <a:ea typeface="Segoe UI Emoji" panose="020B0502040204020203" pitchFamily="34" charset="0"/>
              </a:rPr>
              <a:t>Within these session the children are allowed to explore our wonderful Forest School environment and learn new skills such as whittling, den making, pond dipping and so on.</a:t>
            </a:r>
          </a:p>
          <a:p>
            <a:pPr algn="l"/>
            <a:r>
              <a:rPr lang="en-GB" sz="1400" b="0" i="0" dirty="0">
                <a:solidFill>
                  <a:srgbClr val="000000"/>
                </a:solidFill>
                <a:effectLst/>
                <a:latin typeface="Segoe UI Emoji" panose="020B0502040204020203" pitchFamily="34" charset="0"/>
                <a:ea typeface="Segoe UI Emoji" panose="020B0502040204020203" pitchFamily="34" charset="0"/>
              </a:rPr>
              <a:t>A letter will be sent out in the coming weeks asking for parent volunteers so if this is something you might want to help with, please look out for the email.</a:t>
            </a:r>
          </a:p>
          <a:p>
            <a:pPr algn="l"/>
            <a:endParaRPr lang="en-GB" sz="1400" b="0" i="0" dirty="0">
              <a:solidFill>
                <a:srgbClr val="000000"/>
              </a:solidFill>
              <a:effectLst/>
              <a:latin typeface="Segoe UI Emoji" panose="020B0502040204020203" pitchFamily="34" charset="0"/>
              <a:ea typeface="Segoe UI Emoji" panose="020B0502040204020203" pitchFamily="34" charset="0"/>
            </a:endParaRPr>
          </a:p>
          <a:p>
            <a:pPr algn="l"/>
            <a:r>
              <a:rPr lang="en-GB" sz="1400" b="0" i="0" dirty="0">
                <a:solidFill>
                  <a:srgbClr val="000000"/>
                </a:solidFill>
                <a:effectLst/>
                <a:latin typeface="Segoe UI Emoji" panose="020B0502040204020203" pitchFamily="34" charset="0"/>
                <a:ea typeface="Segoe UI Emoji" panose="020B0502040204020203" pitchFamily="34" charset="0"/>
              </a:rPr>
              <a:t>On your child forest school days please provide clothing that you don’t mind getting messy for them to change into or waterproof clothing. </a:t>
            </a:r>
          </a:p>
          <a:p>
            <a:pPr algn="l"/>
            <a:r>
              <a:rPr lang="en-GB" sz="1400" b="0" i="0" dirty="0">
                <a:solidFill>
                  <a:srgbClr val="000000"/>
                </a:solidFill>
                <a:effectLst/>
                <a:latin typeface="Segoe UI Emoji" panose="020B0502040204020203" pitchFamily="34" charset="0"/>
                <a:ea typeface="Segoe UI Emoji" panose="020B0502040204020203" pitchFamily="34" charset="0"/>
              </a:rPr>
              <a:t>Check the weather forecast to enable the appropriate clothing e.g. wellies and a waterproof coat in the winter months and hats in the summer months. </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11</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788983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7: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8" name="Google Shape;178;p7: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1" i="0" dirty="0">
                <a:solidFill>
                  <a:srgbClr val="000000"/>
                </a:solidFill>
                <a:effectLst/>
                <a:latin typeface="Segoe UI Emoji" panose="020B0502040204020203" pitchFamily="34" charset="0"/>
                <a:ea typeface="Segoe UI Emoji" panose="020B0502040204020203" pitchFamily="34" charset="0"/>
              </a:rPr>
              <a:t>KH</a:t>
            </a:r>
          </a:p>
          <a:p>
            <a:pPr marL="0" lvl="0" indent="0" algn="l" rtl="0">
              <a:spcBef>
                <a:spcPts val="0"/>
              </a:spcBef>
              <a:spcAft>
                <a:spcPts val="0"/>
              </a:spcAft>
              <a:buNone/>
            </a:pPr>
            <a:endParaRPr dirty="0"/>
          </a:p>
          <a:p>
            <a:pPr marL="0" lvl="0" indent="0" algn="l" rtl="0">
              <a:spcBef>
                <a:spcPts val="0"/>
              </a:spcBef>
              <a:spcAft>
                <a:spcPts val="0"/>
              </a:spcAft>
              <a:buNone/>
            </a:pPr>
            <a:r>
              <a:rPr lang="en-GB" dirty="0"/>
              <a:t>Each day, please send in: bookbags, yellow reading logs, water bottles and a healthy snack.</a:t>
            </a:r>
          </a:p>
          <a:p>
            <a:pPr marL="0" lvl="0" indent="0" algn="l" rtl="0">
              <a:spcBef>
                <a:spcPts val="0"/>
              </a:spcBef>
              <a:spcAft>
                <a:spcPts val="0"/>
              </a:spcAft>
              <a:buNone/>
            </a:pPr>
            <a:r>
              <a:rPr lang="en-GB" dirty="0"/>
              <a:t>Free snacks are provided in KS1, normally a piece of fruit or vegetable but these are in addition to not instead of what they bring in from home</a:t>
            </a:r>
            <a:endParaRPr dirty="0"/>
          </a:p>
          <a:p>
            <a:pPr marL="0" lvl="0" indent="0" algn="l" rtl="0">
              <a:spcBef>
                <a:spcPts val="0"/>
              </a:spcBef>
              <a:spcAft>
                <a:spcPts val="0"/>
              </a:spcAft>
              <a:buNone/>
            </a:pPr>
            <a:r>
              <a:rPr lang="en-GB" dirty="0"/>
              <a:t>Please check and recheck labels on all clothes</a:t>
            </a:r>
          </a:p>
          <a:p>
            <a:pPr marL="0" lvl="0" indent="0" algn="l" rtl="0">
              <a:spcBef>
                <a:spcPts val="0"/>
              </a:spcBef>
              <a:spcAft>
                <a:spcPts val="0"/>
              </a:spcAft>
              <a:buNone/>
            </a:pPr>
            <a:r>
              <a:rPr lang="en-GB" dirty="0"/>
              <a:t>Year 1 and 2 children will need to come into school dressed in their PE on their PE days. These days will be confirmed in September. </a:t>
            </a:r>
            <a:endParaRPr dirty="0"/>
          </a:p>
          <a:p>
            <a:pPr marL="0" lvl="0" indent="0" algn="l" rtl="0">
              <a:spcBef>
                <a:spcPts val="0"/>
              </a:spcBef>
              <a:spcAft>
                <a:spcPts val="0"/>
              </a:spcAft>
              <a:buNone/>
            </a:pPr>
            <a:r>
              <a:rPr lang="en-GB" dirty="0"/>
              <a:t>There are 2 short playtimes per day and a lunchtime play everyday</a:t>
            </a:r>
          </a:p>
          <a:p>
            <a:pPr marL="0" lvl="0" indent="0" algn="l" rtl="0">
              <a:spcBef>
                <a:spcPts val="0"/>
              </a:spcBef>
              <a:spcAft>
                <a:spcPts val="0"/>
              </a:spcAft>
              <a:buNone/>
            </a:pPr>
            <a:endParaRPr dirty="0"/>
          </a:p>
        </p:txBody>
      </p:sp>
      <p:sp>
        <p:nvSpPr>
          <p:cNvPr id="179" name="Google Shape;179;p7: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1" i="0" dirty="0">
                <a:solidFill>
                  <a:srgbClr val="000000"/>
                </a:solidFill>
                <a:effectLst/>
                <a:latin typeface="Segoe UI Emoji" panose="020B0502040204020203" pitchFamily="34" charset="0"/>
                <a:ea typeface="Segoe UI Emoji" panose="020B0502040204020203" pitchFamily="34" charset="0"/>
              </a:rPr>
              <a:t>JH</a:t>
            </a:r>
          </a:p>
          <a:p>
            <a:endParaRPr lang="en-GB" b="1"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13</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860520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JH</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770681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4300" indent="0" algn="l">
              <a:lnSpc>
                <a:spcPct val="150000"/>
              </a:lnSpc>
              <a:buNone/>
            </a:pPr>
            <a:r>
              <a:rPr lang="en-US" sz="1200" b="1" dirty="0">
                <a:solidFill>
                  <a:srgbClr val="002060"/>
                </a:solidFill>
                <a:latin typeface="Letter-join Print" panose="02000503000000020003" pitchFamily="50" charset="0"/>
              </a:rPr>
              <a:t>BG</a:t>
            </a:r>
          </a:p>
          <a:p>
            <a:pPr marL="114300" indent="0" algn="l">
              <a:lnSpc>
                <a:spcPct val="150000"/>
              </a:lnSpc>
              <a:buNone/>
            </a:pPr>
            <a:r>
              <a:rPr lang="en-US" sz="1200" dirty="0">
                <a:solidFill>
                  <a:srgbClr val="002060"/>
                </a:solidFill>
                <a:latin typeface="Letter-join Print" panose="02000503000000020003" pitchFamily="50" charset="0"/>
              </a:rPr>
              <a:t>Gates will open at 8:40 for registers to be taken at 8:50</a:t>
            </a:r>
          </a:p>
          <a:p>
            <a:pPr marL="114300" indent="0" algn="l">
              <a:lnSpc>
                <a:spcPct val="150000"/>
              </a:lnSpc>
              <a:buNone/>
            </a:pPr>
            <a:r>
              <a:rPr lang="en-US" sz="1200" dirty="0">
                <a:solidFill>
                  <a:srgbClr val="002060"/>
                </a:solidFill>
                <a:latin typeface="Letter-join Print" panose="02000503000000020003" pitchFamily="50" charset="0"/>
              </a:rPr>
              <a:t>Each morning begins with a 30 phonics lesson streamed to their ability and there will be a daily collective worship</a:t>
            </a:r>
          </a:p>
          <a:p>
            <a:pPr marL="114300" indent="0" algn="l">
              <a:lnSpc>
                <a:spcPct val="150000"/>
              </a:lnSpc>
              <a:buNone/>
            </a:pPr>
            <a:r>
              <a:rPr lang="en-US" sz="1200" dirty="0">
                <a:solidFill>
                  <a:srgbClr val="002060"/>
                </a:solidFill>
                <a:latin typeface="Letter-join Print" panose="02000503000000020003" pitchFamily="50" charset="0"/>
              </a:rPr>
              <a:t>Morning and afternoon breaks for all KS1</a:t>
            </a:r>
          </a:p>
          <a:p>
            <a:pPr marL="114300" indent="0" algn="l">
              <a:lnSpc>
                <a:spcPct val="150000"/>
              </a:lnSpc>
              <a:buNone/>
            </a:pPr>
            <a:r>
              <a:rPr lang="en-US" sz="1200" dirty="0">
                <a:solidFill>
                  <a:srgbClr val="002060"/>
                </a:solidFill>
                <a:latin typeface="Letter-join Print" panose="02000503000000020003" pitchFamily="50" charset="0"/>
              </a:rPr>
              <a:t>School day ends at 3:15</a:t>
            </a:r>
            <a:endParaRPr lang="en-GB" sz="1200" dirty="0">
              <a:solidFill>
                <a:srgbClr val="002060"/>
              </a:solidFill>
              <a:latin typeface="Letter-join Print" panose="02000503000000020003" pitchFamily="50" charset="0"/>
            </a:endParaRPr>
          </a:p>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15</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74181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9: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p9: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US" b="1" dirty="0"/>
              <a:t>SN</a:t>
            </a:r>
            <a:endParaRPr dirty="0"/>
          </a:p>
          <a:p>
            <a:pPr marL="0" lvl="0" indent="0" algn="l" rtl="0">
              <a:spcBef>
                <a:spcPts val="0"/>
              </a:spcBef>
              <a:spcAft>
                <a:spcPts val="0"/>
              </a:spcAft>
              <a:buClr>
                <a:schemeClr val="dk1"/>
              </a:buClr>
              <a:buSzPts val="1200"/>
              <a:buFont typeface="Calibri"/>
              <a:buNone/>
            </a:pPr>
            <a:r>
              <a:rPr lang="en-GB" dirty="0"/>
              <a:t>Please ensure your comments refers to these questions and are an accurate reflection of what your child has said by writing down the child’s voice – not just ‘read well’.</a:t>
            </a:r>
            <a:endParaRPr dirty="0"/>
          </a:p>
          <a:p>
            <a:pPr marL="0" lvl="0" indent="0" algn="l" rtl="0">
              <a:spcBef>
                <a:spcPts val="0"/>
              </a:spcBef>
              <a:spcAft>
                <a:spcPts val="0"/>
              </a:spcAft>
              <a:buClr>
                <a:schemeClr val="dk1"/>
              </a:buClr>
              <a:buSzPts val="1200"/>
              <a:buFont typeface="Calibri"/>
              <a:buNone/>
            </a:pPr>
            <a:r>
              <a:rPr lang="en-GB" dirty="0"/>
              <a:t>Book changes happen on Mondays and Fridays. Before children move up a level they need to be able to read with fluency, accuracy and speed as well as comprehend the text. Depending on their progress they may revisit the same book twice.</a:t>
            </a:r>
            <a:endParaRPr dirty="0"/>
          </a:p>
        </p:txBody>
      </p:sp>
      <p:sp>
        <p:nvSpPr>
          <p:cNvPr id="213" name="Google Shape;213;p9: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16</a:t>
            </a:fld>
            <a:endParaRPr/>
          </a:p>
        </p:txBody>
      </p:sp>
    </p:spTree>
    <p:extLst>
      <p:ext uri="{BB962C8B-B14F-4D97-AF65-F5344CB8AC3E}">
        <p14:creationId xmlns:p14="http://schemas.microsoft.com/office/powerpoint/2010/main" val="23509886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SN</a:t>
            </a:r>
          </a:p>
          <a:p>
            <a:r>
              <a:rPr lang="en-GB" b="0" dirty="0"/>
              <a:t>Here are some high quality examples of comments you could write in the yellow books.</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17</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093749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SN</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18</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463847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200"/>
              <a:buFont typeface="Calibri"/>
              <a:buNone/>
            </a:pPr>
            <a:r>
              <a:rPr lang="en-US" b="1" dirty="0"/>
              <a:t>SN</a:t>
            </a:r>
          </a:p>
          <a:p>
            <a:pPr marL="0" lvl="0" indent="0" algn="l" rtl="0">
              <a:spcBef>
                <a:spcPts val="0"/>
              </a:spcBef>
              <a:spcAft>
                <a:spcPts val="0"/>
              </a:spcAft>
              <a:buClr>
                <a:schemeClr val="dk1"/>
              </a:buClr>
              <a:buSzPts val="1200"/>
              <a:buFont typeface="Calibri"/>
              <a:buNone/>
            </a:pPr>
            <a:r>
              <a:rPr lang="en-GB" dirty="0"/>
              <a:t>Book changes happen on Mondays and Fridays. </a:t>
            </a:r>
          </a:p>
          <a:p>
            <a:pPr marL="0" lvl="0" indent="0" algn="l" rtl="0">
              <a:spcBef>
                <a:spcPts val="0"/>
              </a:spcBef>
              <a:spcAft>
                <a:spcPts val="0"/>
              </a:spcAft>
              <a:buClr>
                <a:schemeClr val="dk1"/>
              </a:buClr>
              <a:buSzPts val="1200"/>
              <a:buFont typeface="Calibri"/>
              <a:buNone/>
            </a:pPr>
            <a:r>
              <a:rPr lang="en-GB" dirty="0"/>
              <a:t>Before children move up a level they need to be able to read with fluency, accuracy and speed as well as comprehend the text. Depending on their progress they may revisit the same book twice.</a:t>
            </a:r>
          </a:p>
          <a:p>
            <a:pPr marL="0" lvl="0" indent="0" algn="l" rtl="0">
              <a:spcBef>
                <a:spcPts val="0"/>
              </a:spcBef>
              <a:spcAft>
                <a:spcPts val="0"/>
              </a:spcAft>
              <a:buClr>
                <a:schemeClr val="dk1"/>
              </a:buClr>
              <a:buSzPts val="1200"/>
              <a:buFont typeface="Calibri"/>
              <a:buNone/>
            </a:pPr>
            <a:r>
              <a:rPr lang="en-GB" dirty="0"/>
              <a:t>Book-a-book: online service run by Mrs Sands that enables parents to book a book at home that then will be delivered to your child to borrow at school.</a:t>
            </a:r>
            <a:endParaRPr lang="en-GB" b="1" dirty="0"/>
          </a:p>
          <a:p>
            <a:pPr marL="0" lvl="0" indent="0" algn="l" rtl="0">
              <a:spcBef>
                <a:spcPts val="0"/>
              </a:spcBef>
              <a:spcAft>
                <a:spcPts val="0"/>
              </a:spcAft>
              <a:buClr>
                <a:schemeClr val="dk1"/>
              </a:buClr>
              <a:buSzPts val="1200"/>
              <a:buFont typeface="Calibri"/>
              <a:buNone/>
            </a:pPr>
            <a:endParaRPr lang="en-GB" b="1" dirty="0"/>
          </a:p>
          <a:p>
            <a:pPr marL="0" lvl="0" indent="0" algn="l" rtl="0">
              <a:spcBef>
                <a:spcPts val="0"/>
              </a:spcBef>
              <a:spcAft>
                <a:spcPts val="0"/>
              </a:spcAft>
              <a:buClr>
                <a:schemeClr val="dk1"/>
              </a:buClr>
              <a:buSzPts val="1200"/>
              <a:buFont typeface="Calibri"/>
              <a:buNone/>
            </a:pPr>
            <a:r>
              <a:rPr lang="en-GB" b="1" dirty="0"/>
              <a:t>KS1 will also have the opportunity to have a library session thought the week were they will be able to take a book out on loan. When you know what day your slot is in September please make sure you have put their borrowed book in their bookbag the day before ready for them to take back. If they have 4 books on loan on their account they wont be able to take anymore out until they bring those back. Letters are often given as reminders. </a:t>
            </a:r>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19</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083637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4" name="Google Shape;234;p11: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US" b="1" dirty="0"/>
              <a:t>BG</a:t>
            </a:r>
          </a:p>
          <a:p>
            <a:pPr marL="0" lvl="0" indent="0" algn="l" rtl="0">
              <a:spcBef>
                <a:spcPts val="0"/>
              </a:spcBef>
              <a:spcAft>
                <a:spcPts val="0"/>
              </a:spcAft>
              <a:buNone/>
            </a:pPr>
            <a:r>
              <a:rPr lang="en-US" b="0" dirty="0"/>
              <a:t>At Steyning, we refer to phonics, which is learning the corresponding sounds to letters as ‘FRED time’. Fred time is run every morning and lasts for 30 mins. Within these session children learn a new sound, apply this new sound into spelling as well a book time where they focus on reading one book for that week. </a:t>
            </a:r>
          </a:p>
          <a:p>
            <a:pPr marL="0" lvl="0" indent="0" algn="l" rtl="0">
              <a:spcBef>
                <a:spcPts val="0"/>
              </a:spcBef>
              <a:spcAft>
                <a:spcPts val="0"/>
              </a:spcAft>
              <a:buNone/>
            </a:pPr>
            <a:endParaRPr lang="en-US" b="0" dirty="0"/>
          </a:p>
          <a:p>
            <a:pPr marL="0" lvl="0" indent="0" algn="l" rtl="0">
              <a:spcBef>
                <a:spcPts val="0"/>
              </a:spcBef>
              <a:spcAft>
                <a:spcPts val="0"/>
              </a:spcAft>
              <a:buNone/>
            </a:pPr>
            <a:r>
              <a:rPr lang="en-US" b="0" dirty="0"/>
              <a:t>For FRED time, children are streamed from Year 1-2 in Autumn term1 and then Autumn 2 Reception-2. </a:t>
            </a:r>
            <a:r>
              <a:rPr lang="en-GB" b="0" dirty="0"/>
              <a:t>In order to ensure children are in the appropriate levelled group, children are assessed every half term to monitor progress and to make sure the provision is correct. </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The Fred group your child is in will be indicated in their yellow reading log each half term by a sticker, this will also show the books they have read..</a:t>
            </a:r>
          </a:p>
          <a:p>
            <a:pPr marL="0" lvl="0" indent="0" algn="l" rtl="0">
              <a:spcBef>
                <a:spcPts val="0"/>
              </a:spcBef>
              <a:spcAft>
                <a:spcPts val="0"/>
              </a:spcAft>
              <a:buNone/>
            </a:pPr>
            <a:endParaRPr dirty="0"/>
          </a:p>
          <a:p>
            <a:pPr marL="0" lvl="0" indent="0" algn="l" rtl="0">
              <a:spcBef>
                <a:spcPts val="0"/>
              </a:spcBef>
              <a:spcAft>
                <a:spcPts val="0"/>
              </a:spcAft>
              <a:buNone/>
            </a:pPr>
            <a:r>
              <a:rPr lang="en-GB" dirty="0"/>
              <a:t>Once children completed Fred, this is something we aim to happen at the end of Autumn term of Year 2, they will move into a spelling, grammar and punctuation group. These groups are run at the same time as FRED.</a:t>
            </a:r>
          </a:p>
        </p:txBody>
      </p:sp>
      <p:sp>
        <p:nvSpPr>
          <p:cNvPr id="235" name="Google Shape;235;p11: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9: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p9: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US" b="1" dirty="0"/>
              <a:t>BG</a:t>
            </a:r>
            <a:endParaRPr dirty="0"/>
          </a:p>
          <a:p>
            <a:pPr marL="0" lvl="0" indent="0" algn="l" rtl="0">
              <a:spcBef>
                <a:spcPts val="0"/>
              </a:spcBef>
              <a:spcAft>
                <a:spcPts val="0"/>
              </a:spcAft>
              <a:buClr>
                <a:schemeClr val="dk1"/>
              </a:buClr>
              <a:buSzPts val="1200"/>
              <a:buFont typeface="Calibri"/>
              <a:buNone/>
            </a:pPr>
            <a:r>
              <a:rPr lang="en-GB" dirty="0"/>
              <a:t>In order to help your child with their learning at home, we have put made several suggestions within your parent handbooks.</a:t>
            </a:r>
          </a:p>
          <a:p>
            <a:pPr marL="0" lvl="0" indent="0" algn="l" rtl="0">
              <a:spcBef>
                <a:spcPts val="0"/>
              </a:spcBef>
              <a:spcAft>
                <a:spcPts val="0"/>
              </a:spcAft>
              <a:buClr>
                <a:schemeClr val="dk1"/>
              </a:buClr>
              <a:buSzPts val="1200"/>
              <a:buFont typeface="Calibri"/>
              <a:buNone/>
            </a:pPr>
            <a:r>
              <a:rPr lang="en-GB" dirty="0"/>
              <a:t>These include: Maths apps, the Letter-join handwriting log in, and ways in which to read with your child. Beginning in September, class teachers will be sending out weekly/ biweekly Parent Overviews which will give you an insight into what your  child will be learning in class. It will inform you about maths, literacy, guided reading texts and foundation subjects. There will also be reminders and requests on this overview so please ensure you engage with them. These will be sent by email via the Office, if this arrangement doesn’t work, please speak to your child’s class teacher. </a:t>
            </a:r>
          </a:p>
          <a:p>
            <a:pPr marL="0" lvl="0" indent="0" algn="l" rtl="0">
              <a:spcBef>
                <a:spcPts val="0"/>
              </a:spcBef>
              <a:spcAft>
                <a:spcPts val="0"/>
              </a:spcAft>
              <a:buClr>
                <a:schemeClr val="dk1"/>
              </a:buClr>
              <a:buSzPts val="1200"/>
              <a:buFont typeface="Calibri"/>
              <a:buNone/>
            </a:pPr>
            <a:endParaRPr lang="en-GB" dirty="0"/>
          </a:p>
          <a:p>
            <a:pPr marL="0" lvl="0" indent="0" algn="l" rtl="0">
              <a:spcBef>
                <a:spcPts val="0"/>
              </a:spcBef>
              <a:spcAft>
                <a:spcPts val="0"/>
              </a:spcAft>
              <a:buClr>
                <a:schemeClr val="dk1"/>
              </a:buClr>
              <a:buSzPts val="1200"/>
              <a:buFont typeface="Calibri"/>
              <a:buNone/>
            </a:pPr>
            <a:r>
              <a:rPr lang="en-GB" dirty="0"/>
              <a:t>Please spend time looking at these and feel free to speak to your child’s teacher personally if you would like further guidance. </a:t>
            </a:r>
            <a:endParaRPr dirty="0"/>
          </a:p>
        </p:txBody>
      </p:sp>
      <p:sp>
        <p:nvSpPr>
          <p:cNvPr id="213" name="Google Shape;213;p9: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21</a:t>
            </a:fld>
            <a:endParaRPr/>
          </a:p>
        </p:txBody>
      </p:sp>
    </p:spTree>
    <p:extLst>
      <p:ext uri="{BB962C8B-B14F-4D97-AF65-F5344CB8AC3E}">
        <p14:creationId xmlns:p14="http://schemas.microsoft.com/office/powerpoint/2010/main" val="31664297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1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3" name="Google Shape;223;p10: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GB" b="1" dirty="0"/>
              <a:t>KH</a:t>
            </a:r>
          </a:p>
          <a:p>
            <a:pPr marL="0" lvl="0" indent="0" algn="l" rtl="0">
              <a:spcBef>
                <a:spcPts val="0"/>
              </a:spcBef>
              <a:spcAft>
                <a:spcPts val="0"/>
              </a:spcAft>
              <a:buNone/>
            </a:pPr>
            <a:r>
              <a:rPr lang="en-GB" dirty="0"/>
              <a:t>Children moving from Reception to Year 1 will continue to engage and learn within the Early Years curriculum where the practise of continuous provision This will be a big focus for most of the Autumn term. </a:t>
            </a:r>
            <a:endParaRPr dirty="0"/>
          </a:p>
          <a:p>
            <a:pPr marL="0" lvl="0" indent="0" algn="l" rtl="0">
              <a:spcBef>
                <a:spcPts val="0"/>
              </a:spcBef>
              <a:spcAft>
                <a:spcPts val="0"/>
              </a:spcAft>
              <a:buNone/>
            </a:pPr>
            <a:r>
              <a:rPr lang="en-GB" dirty="0"/>
              <a:t>The Y1 team will be planning carefully and will judge when they need to start your child on the Year 1 National Curriculum.</a:t>
            </a:r>
            <a:endParaRPr dirty="0"/>
          </a:p>
          <a:p>
            <a:pPr marL="0" lvl="0" indent="0" algn="l" rtl="0">
              <a:spcBef>
                <a:spcPts val="0"/>
              </a:spcBef>
              <a:spcAft>
                <a:spcPts val="0"/>
              </a:spcAft>
              <a:buNone/>
            </a:pPr>
            <a:r>
              <a:rPr lang="en-GB" dirty="0"/>
              <a:t>There will be new routines and more distinct subjects to get used to as well as a differently timetabled day that has interactive hands-on learning at the heart of how they learn.</a:t>
            </a:r>
            <a:endParaRPr dirty="0"/>
          </a:p>
          <a:p>
            <a:pPr marL="0" lvl="0" indent="0" algn="l" rtl="0">
              <a:spcBef>
                <a:spcPts val="0"/>
              </a:spcBef>
              <a:spcAft>
                <a:spcPts val="0"/>
              </a:spcAft>
              <a:buNone/>
            </a:pPr>
            <a:r>
              <a:rPr lang="en-GB" dirty="0"/>
              <a:t>As the year progresses, a more structured learning approach takes shapes which is sensitively conveyed to the children.</a:t>
            </a:r>
            <a:endParaRPr dirty="0"/>
          </a:p>
          <a:p>
            <a:pPr marL="0" lvl="0" indent="0" algn="l" rtl="0">
              <a:spcBef>
                <a:spcPts val="0"/>
              </a:spcBef>
              <a:spcAft>
                <a:spcPts val="0"/>
              </a:spcAft>
              <a:buNone/>
            </a:pPr>
            <a:endParaRPr lang="en-GB" b="0" dirty="0"/>
          </a:p>
          <a:p>
            <a:pPr marL="0" lvl="0" indent="0" algn="l" rtl="0">
              <a:spcBef>
                <a:spcPts val="0"/>
              </a:spcBef>
              <a:spcAft>
                <a:spcPts val="0"/>
              </a:spcAft>
              <a:buNone/>
            </a:pPr>
            <a:r>
              <a:rPr lang="en-GB" b="1" dirty="0"/>
              <a:t>KH </a:t>
            </a:r>
          </a:p>
          <a:p>
            <a:pPr marL="0" lvl="0" indent="0" algn="l" rtl="0">
              <a:spcBef>
                <a:spcPts val="0"/>
              </a:spcBef>
              <a:spcAft>
                <a:spcPts val="0"/>
              </a:spcAft>
              <a:buNone/>
            </a:pPr>
            <a:r>
              <a:rPr lang="en-GB" b="0" dirty="0"/>
              <a:t>Year 2 is similar to Year 1 in many ways. During the Autumn term the Year 2 team will be carefully planning a provision which transitions smoothly on from the end of Year 1. </a:t>
            </a:r>
          </a:p>
          <a:p>
            <a:pPr marL="0" lvl="0" indent="0" algn="l" rtl="0">
              <a:spcBef>
                <a:spcPts val="0"/>
              </a:spcBef>
              <a:spcAft>
                <a:spcPts val="0"/>
              </a:spcAft>
              <a:buNone/>
            </a:pPr>
            <a:r>
              <a:rPr lang="en-GB" b="0" dirty="0"/>
              <a:t>Some of the differences include:</a:t>
            </a:r>
            <a:endParaRPr dirty="0"/>
          </a:p>
          <a:p>
            <a:pPr marL="0" lvl="0" indent="0" algn="l" rtl="0">
              <a:spcBef>
                <a:spcPts val="0"/>
              </a:spcBef>
              <a:spcAft>
                <a:spcPts val="0"/>
              </a:spcAft>
              <a:buNone/>
            </a:pPr>
            <a:r>
              <a:rPr lang="en-GB" b="0" dirty="0"/>
              <a:t>-Expectation to work more independently.</a:t>
            </a:r>
            <a:endParaRPr dirty="0"/>
          </a:p>
          <a:p>
            <a:pPr marL="0" lvl="0" indent="0" algn="l" rtl="0">
              <a:spcBef>
                <a:spcPts val="0"/>
              </a:spcBef>
              <a:spcAft>
                <a:spcPts val="0"/>
              </a:spcAft>
              <a:buNone/>
            </a:pPr>
            <a:r>
              <a:rPr lang="en-GB" b="0" dirty="0"/>
              <a:t>-In Year 2 there is much more to cover in the curriculum leading up the end of key stage expectations. Because of this it is very important that reading and spelling is at the heart of the routine of home support. </a:t>
            </a:r>
          </a:p>
          <a:p>
            <a:pPr marL="0" lvl="0" indent="0" algn="l" rtl="0">
              <a:spcBef>
                <a:spcPts val="0"/>
              </a:spcBef>
              <a:spcAft>
                <a:spcPts val="0"/>
              </a:spcAft>
              <a:buNone/>
            </a:pPr>
            <a:endParaRPr lang="en-GB" b="0" dirty="0"/>
          </a:p>
          <a:p>
            <a:pPr marL="0" lvl="0" indent="0" algn="l" rtl="0">
              <a:spcBef>
                <a:spcPts val="0"/>
              </a:spcBef>
              <a:spcAft>
                <a:spcPts val="0"/>
              </a:spcAft>
              <a:buNone/>
            </a:pPr>
            <a:endParaRPr b="0" dirty="0"/>
          </a:p>
        </p:txBody>
      </p:sp>
      <p:sp>
        <p:nvSpPr>
          <p:cNvPr id="224" name="Google Shape;224;p10: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3" name="Google Shape;263;p13: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GB" b="1" dirty="0"/>
              <a:t>SN</a:t>
            </a:r>
          </a:p>
          <a:p>
            <a:pPr marL="0" lvl="0" indent="0" algn="l" rtl="0">
              <a:spcBef>
                <a:spcPts val="0"/>
              </a:spcBef>
              <a:spcAft>
                <a:spcPts val="0"/>
              </a:spcAft>
              <a:buNone/>
            </a:pPr>
            <a:r>
              <a:rPr lang="en-GB" dirty="0"/>
              <a:t>Takes place on a one to one basis</a:t>
            </a:r>
            <a:endParaRPr dirty="0"/>
          </a:p>
          <a:p>
            <a:pPr marL="0" lvl="0" indent="0" algn="l" rtl="0">
              <a:spcBef>
                <a:spcPts val="0"/>
              </a:spcBef>
              <a:spcAft>
                <a:spcPts val="0"/>
              </a:spcAft>
              <a:buNone/>
            </a:pPr>
            <a:r>
              <a:rPr lang="en-GB" dirty="0"/>
              <a:t>There’s lots of information out there about how best to prepare your child for this (which I would take with a pinch of salt) but to keep it simple I have referenced a link to the government website that tells you what you need to know.</a:t>
            </a:r>
            <a:endParaRPr dirty="0"/>
          </a:p>
          <a:p>
            <a:pPr marL="0" lvl="0" indent="0" algn="l" rtl="0">
              <a:spcBef>
                <a:spcPts val="0"/>
              </a:spcBef>
              <a:spcAft>
                <a:spcPts val="0"/>
              </a:spcAft>
              <a:buNone/>
            </a:pPr>
            <a:r>
              <a:rPr lang="en-GB" dirty="0"/>
              <a:t>Part of the screening is to ask your child to read words that are not real words. We refer to these as ‘alien words’ or ‘nonsense words’, this is something we practise from EYFS.</a:t>
            </a:r>
          </a:p>
          <a:p>
            <a:pPr marL="0" lvl="0" indent="0" algn="l" rtl="0">
              <a:spcBef>
                <a:spcPts val="0"/>
              </a:spcBef>
              <a:spcAft>
                <a:spcPts val="0"/>
              </a:spcAft>
              <a:buNone/>
            </a:pPr>
            <a:r>
              <a:rPr lang="en-GB" dirty="0"/>
              <a:t>There are some additional sounds which will be sent home to support your </a:t>
            </a:r>
            <a:r>
              <a:rPr lang="en-GB" dirty="0" err="1"/>
              <a:t>childs’</a:t>
            </a:r>
            <a:r>
              <a:rPr lang="en-GB" dirty="0"/>
              <a:t> learning. </a:t>
            </a:r>
            <a:endParaRPr dirty="0"/>
          </a:p>
        </p:txBody>
      </p:sp>
      <p:sp>
        <p:nvSpPr>
          <p:cNvPr id="264" name="Google Shape;264;p13: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SN</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24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28383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1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8" name="Google Shape;288;p15: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US" b="1" dirty="0"/>
              <a:t>BG</a:t>
            </a:r>
          </a:p>
          <a:p>
            <a:pPr marL="0" lvl="0" indent="0" algn="l" rtl="0">
              <a:spcBef>
                <a:spcPts val="0"/>
              </a:spcBef>
              <a:spcAft>
                <a:spcPts val="0"/>
              </a:spcAft>
              <a:buNone/>
            </a:pPr>
            <a:r>
              <a:rPr lang="en-US" b="0" dirty="0"/>
              <a:t>This will be sent home with your child on 14</a:t>
            </a:r>
            <a:r>
              <a:rPr lang="en-US" b="0" baseline="30000" dirty="0"/>
              <a:t>th</a:t>
            </a:r>
            <a:r>
              <a:rPr lang="en-US" b="0" dirty="0"/>
              <a:t> July </a:t>
            </a:r>
            <a:endParaRPr b="0" dirty="0"/>
          </a:p>
        </p:txBody>
      </p:sp>
      <p:sp>
        <p:nvSpPr>
          <p:cNvPr id="289" name="Google Shape;289;p15: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BG</a:t>
            </a:r>
          </a:p>
          <a:p>
            <a:endParaRPr lang="en-GB" b="1"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26</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096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6: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9" name="Google Shape;299;p16:notes"/>
          <p:cNvSpPr txBox="1">
            <a:spLocks noGrp="1"/>
          </p:cNvSpPr>
          <p:nvPr>
            <p:ph type="body" idx="1"/>
          </p:nvPr>
        </p:nvSpPr>
        <p:spPr>
          <a:xfrm>
            <a:off x="679768" y="4715153"/>
            <a:ext cx="5438140" cy="4466987"/>
          </a:xfrm>
          <a:prstGeom prst="rect">
            <a:avLst/>
          </a:prstGeom>
          <a:noFill/>
          <a:ln>
            <a:noFill/>
          </a:ln>
        </p:spPr>
        <p:txBody>
          <a:bodyPr spcFirstLastPara="1" wrap="square" lIns="93175" tIns="46575" rIns="93175" bIns="46575" anchor="t" anchorCtr="0">
            <a:noAutofit/>
          </a:bodyPr>
          <a:lstStyle/>
          <a:p>
            <a:pPr marL="0" lvl="0" indent="0" algn="l" rtl="0">
              <a:spcBef>
                <a:spcPts val="0"/>
              </a:spcBef>
              <a:spcAft>
                <a:spcPts val="0"/>
              </a:spcAft>
              <a:buNone/>
            </a:pPr>
            <a:r>
              <a:rPr lang="en-GB" b="1" dirty="0"/>
              <a:t>SN</a:t>
            </a:r>
            <a:endParaRPr dirty="0"/>
          </a:p>
          <a:p>
            <a:pPr marL="0" lvl="0" indent="0" algn="l" rtl="0">
              <a:spcBef>
                <a:spcPts val="0"/>
              </a:spcBef>
              <a:spcAft>
                <a:spcPts val="0"/>
              </a:spcAft>
              <a:buNone/>
            </a:pPr>
            <a:endParaRPr dirty="0"/>
          </a:p>
        </p:txBody>
      </p:sp>
      <p:sp>
        <p:nvSpPr>
          <p:cNvPr id="300" name="Google Shape;300;p16:notes"/>
          <p:cNvSpPr txBox="1">
            <a:spLocks noGrp="1"/>
          </p:cNvSpPr>
          <p:nvPr>
            <p:ph type="sldNum" idx="12"/>
          </p:nvPr>
        </p:nvSpPr>
        <p:spPr>
          <a:xfrm>
            <a:off x="3850443" y="9428584"/>
            <a:ext cx="2945659" cy="496332"/>
          </a:xfrm>
          <a:prstGeom prst="rect">
            <a:avLst/>
          </a:prstGeom>
          <a:noFill/>
          <a:ln>
            <a:noFill/>
          </a:ln>
        </p:spPr>
        <p:txBody>
          <a:bodyPr spcFirstLastPara="1" wrap="square" lIns="93175" tIns="46575" rIns="93175" bIns="46575" anchor="b" anchorCtr="0">
            <a:noAutofit/>
          </a:bodyPr>
          <a:lstStyle/>
          <a:p>
            <a:pPr marL="0" lvl="0" indent="0" algn="r" rtl="0">
              <a:spcBef>
                <a:spcPts val="0"/>
              </a:spcBef>
              <a:spcAft>
                <a:spcPts val="0"/>
              </a:spcAft>
              <a:buNone/>
            </a:pPr>
            <a:fld id="{00000000-1234-1234-1234-123412341234}" type="slidenum">
              <a:rPr lang="en-GB"/>
              <a:t>27</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5"/>
        <p:cNvGrpSpPr/>
        <p:nvPr/>
      </p:nvGrpSpPr>
      <p:grpSpPr>
        <a:xfrm>
          <a:off x="0" y="0"/>
          <a:ext cx="0" cy="0"/>
          <a:chOff x="0" y="0"/>
          <a:chExt cx="0" cy="0"/>
        </a:xfrm>
      </p:grpSpPr>
      <p:sp>
        <p:nvSpPr>
          <p:cNvPr id="16" name="Google Shape;16;p18"/>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8"/>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1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21"/>
        <p:cNvGrpSpPr/>
        <p:nvPr/>
      </p:nvGrpSpPr>
      <p:grpSpPr>
        <a:xfrm>
          <a:off x="0" y="0"/>
          <a:ext cx="0" cy="0"/>
          <a:chOff x="0" y="0"/>
          <a:chExt cx="0" cy="0"/>
        </a:xfrm>
      </p:grpSpPr>
      <p:sp>
        <p:nvSpPr>
          <p:cNvPr id="22" name="Google Shape;22;p1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9"/>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1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27"/>
        <p:cNvGrpSpPr/>
        <p:nvPr/>
      </p:nvGrpSpPr>
      <p:grpSpPr>
        <a:xfrm>
          <a:off x="0" y="0"/>
          <a:ext cx="0" cy="0"/>
          <a:chOff x="0" y="0"/>
          <a:chExt cx="0" cy="0"/>
        </a:xfrm>
      </p:grpSpPr>
      <p:sp>
        <p:nvSpPr>
          <p:cNvPr id="28" name="Google Shape;28;p2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2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32"/>
        <p:cNvGrpSpPr/>
        <p:nvPr/>
      </p:nvGrpSpPr>
      <p:grpSpPr>
        <a:xfrm>
          <a:off x="0" y="0"/>
          <a:ext cx="0" cy="0"/>
          <a:chOff x="0" y="0"/>
          <a:chExt cx="0" cy="0"/>
        </a:xfrm>
      </p:grpSpPr>
      <p:sp>
        <p:nvSpPr>
          <p:cNvPr id="33" name="Google Shape;33;p21"/>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21"/>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5" name="Google Shape;35;p2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2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2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38"/>
        <p:cNvGrpSpPr/>
        <p:nvPr/>
      </p:nvGrpSpPr>
      <p:grpSpPr>
        <a:xfrm>
          <a:off x="0" y="0"/>
          <a:ext cx="0" cy="0"/>
          <a:chOff x="0" y="0"/>
          <a:chExt cx="0" cy="0"/>
        </a:xfrm>
      </p:grpSpPr>
      <p:sp>
        <p:nvSpPr>
          <p:cNvPr id="39" name="Google Shape;39;p2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22"/>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1" name="Google Shape;41;p22"/>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2" name="Google Shape;42;p2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45"/>
        <p:cNvGrpSpPr/>
        <p:nvPr/>
      </p:nvGrpSpPr>
      <p:grpSpPr>
        <a:xfrm>
          <a:off x="0" y="0"/>
          <a:ext cx="0" cy="0"/>
          <a:chOff x="0" y="0"/>
          <a:chExt cx="0" cy="0"/>
        </a:xfrm>
      </p:grpSpPr>
      <p:sp>
        <p:nvSpPr>
          <p:cNvPr id="46" name="Google Shape;46;p2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23"/>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8" name="Google Shape;48;p23"/>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9" name="Google Shape;49;p23"/>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50" name="Google Shape;50;p23"/>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51" name="Google Shape;51;p2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54"/>
        <p:cNvGrpSpPr/>
        <p:nvPr/>
      </p:nvGrpSpPr>
      <p:grpSpPr>
        <a:xfrm>
          <a:off x="0" y="0"/>
          <a:ext cx="0" cy="0"/>
          <a:chOff x="0" y="0"/>
          <a:chExt cx="0" cy="0"/>
        </a:xfrm>
      </p:grpSpPr>
      <p:sp>
        <p:nvSpPr>
          <p:cNvPr id="55" name="Google Shape;55;p2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58"/>
        <p:cNvGrpSpPr/>
        <p:nvPr/>
      </p:nvGrpSpPr>
      <p:grpSpPr>
        <a:xfrm>
          <a:off x="0" y="0"/>
          <a:ext cx="0" cy="0"/>
          <a:chOff x="0" y="0"/>
          <a:chExt cx="0" cy="0"/>
        </a:xfrm>
      </p:grpSpPr>
      <p:sp>
        <p:nvSpPr>
          <p:cNvPr id="59" name="Google Shape;59;p25"/>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5"/>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61" name="Google Shape;61;p25"/>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2" name="Google Shape;62;p2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2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65"/>
        <p:cNvGrpSpPr/>
        <p:nvPr/>
      </p:nvGrpSpPr>
      <p:grpSpPr>
        <a:xfrm>
          <a:off x="0" y="0"/>
          <a:ext cx="0" cy="0"/>
          <a:chOff x="0" y="0"/>
          <a:chExt cx="0" cy="0"/>
        </a:xfrm>
      </p:grpSpPr>
      <p:sp>
        <p:nvSpPr>
          <p:cNvPr id="66" name="Google Shape;66;p26"/>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26"/>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rm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Google Shape;68;p26"/>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9" name="Google Shape;69;p2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72"/>
        <p:cNvGrpSpPr/>
        <p:nvPr/>
      </p:nvGrpSpPr>
      <p:grpSpPr>
        <a:xfrm>
          <a:off x="0" y="0"/>
          <a:ext cx="0" cy="0"/>
          <a:chOff x="0" y="0"/>
          <a:chExt cx="0" cy="0"/>
        </a:xfrm>
      </p:grpSpPr>
      <p:sp>
        <p:nvSpPr>
          <p:cNvPr id="73" name="Google Shape;73;p2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7"/>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5" name="Google Shape;75;p2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28"/>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8"/>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1" name="Google Shape;81;p2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lumMod val="20000"/>
                <a:lumOff val="80000"/>
              </a:schemeClr>
            </a:gs>
            <a:gs pos="100000">
              <a:srgbClr val="E0E8F4"/>
            </a:gs>
          </a:gsLst>
          <a:lin ang="5400000" scaled="0"/>
          <a:tileRect/>
        </a:gradFill>
        <a:effectLst/>
      </p:bgPr>
    </p:bg>
    <p:spTree>
      <p:nvGrpSpPr>
        <p:cNvPr id="1" name="Shape 9"/>
        <p:cNvGrpSpPr/>
        <p:nvPr/>
      </p:nvGrpSpPr>
      <p:grpSpPr>
        <a:xfrm>
          <a:off x="0" y="0"/>
          <a:ext cx="0" cy="0"/>
          <a:chOff x="0" y="0"/>
          <a:chExt cx="0" cy="0"/>
        </a:xfrm>
      </p:grpSpPr>
      <p:sp>
        <p:nvSpPr>
          <p:cNvPr id="10" name="Google Shape;10;p1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1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4.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5.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png"/><Relationship Id="rId7"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6.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6.png"/><Relationship Id="rId7"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hyperlink" Target="https://www.google.co.uk/url?sa=i&amp;rct=j&amp;q=&amp;esrc=s&amp;source=images&amp;cd=&amp;cad=rja&amp;uact=8&amp;ved=2ahUKEwiuj6W-vIHcAhUIShQKHTOzDK0QjRx6BAgBEAU&amp;url=https://www.theflagshop.co.uk/france-flag.html&amp;psig=AOvVaw1aYco0YMV488O_Ui-aQLOH&amp;ust=1530657179076566" TargetMode="External"/><Relationship Id="rId10" Type="http://schemas.openxmlformats.org/officeDocument/2006/relationships/image" Target="../media/image21.jpeg"/><Relationship Id="rId4" Type="http://schemas.openxmlformats.org/officeDocument/2006/relationships/image" Target="../media/image17.png"/><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1.png"/><Relationship Id="rId7"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png"/><Relationship Id="rId9" Type="http://schemas.openxmlformats.org/officeDocument/2006/relationships/image" Target="../media/image29.jpeg"/></Relationships>
</file>

<file path=ppt/slides/_rels/slide10.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png"/><Relationship Id="rId7" Type="http://schemas.openxmlformats.org/officeDocument/2006/relationships/image" Target="../media/image32.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4.jpeg"/><Relationship Id="rId7" Type="http://schemas.openxmlformats.org/officeDocument/2006/relationships/image" Target="../media/image36.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35.png"/><Relationship Id="rId9" Type="http://schemas.openxmlformats.org/officeDocument/2006/relationships/image" Target="../media/image38.jpeg"/></Relationships>
</file>

<file path=ppt/slides/_rels/slide12.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9.jpeg"/><Relationship Id="rId7" Type="http://schemas.openxmlformats.org/officeDocument/2006/relationships/hyperlink" Target="https://www.google.co.uk/url?sa=i&amp;rct=j&amp;q=&amp;esrc=s&amp;source=images&amp;cd=&amp;cad=rja&amp;uact=8&amp;ved=2ahUKEwit-6rVqIHcAhWLORQKHT8NDygQjRx6BAgBEAU&amp;url=https://www.pitshopnow.com/shop/yopro-pack&amp;psig=AOvVaw3yL7epFL_aDF1v296p-xBA&amp;ust=1530651852923310"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hyperlink" Target="https://www.google.co.uk/url?sa=i&amp;rct=j&amp;q=&amp;esrc=s&amp;source=images&amp;cd=&amp;cad=rja&amp;uact=8&amp;ved=2ahUKEwifsuy9qIHcAhVH1xQKHTSWBGUQjRx6BAgBEAU&amp;url=https://thewirecutter.com/reviews/best-water-bottle/&amp;psig=AOvVaw0OS2rlLjz15YgehzUs_Aym&amp;ust=1530651789811163" TargetMode="External"/><Relationship Id="rId10" Type="http://schemas.openxmlformats.org/officeDocument/2006/relationships/image" Target="../media/image2.png"/><Relationship Id="rId4" Type="http://schemas.openxmlformats.org/officeDocument/2006/relationships/image" Target="../media/image40.jpeg"/><Relationship Id="rId9"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openxmlformats.org/officeDocument/2006/relationships/image" Target="../media/image43.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image" Target="../media/image44.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47.png"/><Relationship Id="rId4" Type="http://schemas.openxmlformats.org/officeDocument/2006/relationships/image" Target="../media/image46.png"/></Relationships>
</file>

<file path=ppt/slides/_rels/slide1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49.png"/></Relationships>
</file>

<file path=ppt/slides/_rels/slide19.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1.png"/><Relationship Id="rId7" Type="http://schemas.openxmlformats.org/officeDocument/2006/relationships/image" Target="../media/image52.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2.png"/><Relationship Id="rId9" Type="http://schemas.openxmlformats.org/officeDocument/2006/relationships/image" Target="../media/image54.png"/></Relationships>
</file>

<file path=ppt/slides/_rels/slide20.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hyperlink" Target="https://www.google.co.uk/url?sa=i&amp;rct=j&amp;q=&amp;esrc=s&amp;source=images&amp;cd=&amp;cad=rja&amp;uact=8&amp;ved=2ahUKEwi85P6Xq4HcAhWBOhQKHcW5CIgQjRx6BAgBEAU&amp;url=https://www.amazon.co.uk/Read-Write-Inc-Fred-Single/dp/0199116547&amp;psig=AOvVaw2VsX8DJL6W-0spKPRyRAkR&amp;ust=1530652534846580" TargetMode="External"/><Relationship Id="rId7" Type="http://schemas.openxmlformats.org/officeDocument/2006/relationships/image" Target="../media/image58.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image" Target="../media/image56.jpeg"/><Relationship Id="rId10" Type="http://schemas.openxmlformats.org/officeDocument/2006/relationships/image" Target="../media/image2.png"/><Relationship Id="rId4" Type="http://schemas.openxmlformats.org/officeDocument/2006/relationships/image" Target="../media/image55.png"/><Relationship Id="rId9" Type="http://schemas.openxmlformats.org/officeDocument/2006/relationships/image" Target="../media/image1.png"/></Relationships>
</file>

<file path=ppt/slides/_rels/slide21.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1.png"/><Relationship Id="rId7" Type="http://schemas.openxmlformats.org/officeDocument/2006/relationships/image" Target="../media/image6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66.jpeg"/><Relationship Id="rId5" Type="http://schemas.openxmlformats.org/officeDocument/2006/relationships/image" Target="../media/image65.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67.jpe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69.png"/></Relationships>
</file>

<file path=ppt/slides/_rels/slide2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hyperlink" Target="http://www.bing.com/images/search?q=woodpecker&amp;view=detailv2&amp;adlt=strict&amp;id=55A823E521DC6C464A2A88066919955549801AF0&amp;selectedIndex=16&amp;ccid=oAm3PWoC&amp;simid=607990490547096837&amp;thid=OIP.Ma009b73d6a0266a9dea6bbbbac406ad6H0" TargetMode="External"/><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72.jpeg"/><Relationship Id="rId2" Type="http://schemas.openxmlformats.org/officeDocument/2006/relationships/notesSlide" Target="../notesSlides/notesSlide27.xml"/><Relationship Id="rId16" Type="http://schemas.openxmlformats.org/officeDocument/2006/relationships/image" Target="../media/image74.jpe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hyperlink" Target="http://www.bing.com/images/search?q=squirrel&amp;view=detailv2&amp;adlt=strict&amp;id=F3FC4B47141DDBDA575E128A538E2C054552F6D9&amp;selectedIndex=1&amp;ccid=PvHkuo3B&amp;simid=608046389545338269&amp;thid=OIP.M3ef1e4ba8dc1f659504232763ab8e736H0" TargetMode="External"/><Relationship Id="rId5" Type="http://schemas.openxmlformats.org/officeDocument/2006/relationships/image" Target="../media/image3.png"/><Relationship Id="rId15" Type="http://schemas.openxmlformats.org/officeDocument/2006/relationships/hyperlink" Target="http://www.bing.com/images/search?q=owl&amp;view=detailv2&amp;adlt=strict&amp;id=78590CD0EBBB792E8BFABEA9C03F629C3C870B56&amp;selectedIndex=3&amp;ccid=vKnsJexc&amp;simid=608000476344550856&amp;thid=OIP.Mbca9ec25ec5c770154e6e03e51186f0fH0" TargetMode="External"/><Relationship Id="rId10" Type="http://schemas.openxmlformats.org/officeDocument/2006/relationships/image" Target="../media/image71.jpeg"/><Relationship Id="rId4" Type="http://schemas.openxmlformats.org/officeDocument/2006/relationships/image" Target="../media/image2.png"/><Relationship Id="rId9" Type="http://schemas.openxmlformats.org/officeDocument/2006/relationships/hyperlink" Target="http://www.bing.com/images/search?q=butterfly&amp;view=detailv2&amp;adlt=strict&amp;id=340F473BABDE4093A17C8E8C58DDA41053278608&amp;selectedIndex=3&amp;ccid=OrZXa1dD&amp;simid=608028307738460618&amp;thid=OIP.M3ab6576b5743acd7c0947c38be05cbf7H0" TargetMode="External"/><Relationship Id="rId14" Type="http://schemas.openxmlformats.org/officeDocument/2006/relationships/image" Target="../media/image7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88"/>
        <p:cNvGrpSpPr/>
        <p:nvPr/>
      </p:nvGrpSpPr>
      <p:grpSpPr>
        <a:xfrm>
          <a:off x="0" y="0"/>
          <a:ext cx="0" cy="0"/>
          <a:chOff x="0" y="0"/>
          <a:chExt cx="0" cy="0"/>
        </a:xfrm>
      </p:grpSpPr>
      <p:sp>
        <p:nvSpPr>
          <p:cNvPr id="3" name="Title 2">
            <a:extLst>
              <a:ext uri="{FF2B5EF4-FFF2-40B4-BE49-F238E27FC236}">
                <a16:creationId xmlns:a16="http://schemas.microsoft.com/office/drawing/2014/main" id="{816279B7-C7F8-288A-A5B5-5689D450F0F8}"/>
              </a:ext>
            </a:extLst>
          </p:cNvPr>
          <p:cNvSpPr>
            <a:spLocks noGrp="1"/>
          </p:cNvSpPr>
          <p:nvPr>
            <p:ph type="ctrTitle"/>
          </p:nvPr>
        </p:nvSpPr>
        <p:spPr>
          <a:xfrm>
            <a:off x="685800" y="1340440"/>
            <a:ext cx="7772400" cy="1470025"/>
          </a:xfrm>
        </p:spPr>
        <p:txBody>
          <a:bodyPr>
            <a:normAutofit fontScale="90000"/>
          </a:bodyPr>
          <a:lstStyle/>
          <a:p>
            <a:r>
              <a:rPr lang="en-GB" sz="4400" b="1" dirty="0">
                <a:solidFill>
                  <a:srgbClr val="002060"/>
                </a:solidFill>
                <a:latin typeface="Segoe UI Emoji" panose="020B0502040204020203" pitchFamily="34" charset="0"/>
                <a:ea typeface="Segoe UI Emoji" panose="020B0502040204020203" pitchFamily="34" charset="0"/>
                <a:cs typeface="Calibri" panose="020F0502020204030204" pitchFamily="34" charset="0"/>
                <a:sym typeface="Arial"/>
              </a:rPr>
              <a:t>Welcome to the </a:t>
            </a:r>
            <a:br>
              <a:rPr lang="en-GB" sz="4400" b="1" dirty="0">
                <a:solidFill>
                  <a:srgbClr val="002060"/>
                </a:solidFill>
                <a:latin typeface="Segoe UI Emoji" panose="020B0502040204020203" pitchFamily="34" charset="0"/>
                <a:ea typeface="Segoe UI Emoji" panose="020B0502040204020203" pitchFamily="34" charset="0"/>
                <a:cs typeface="Calibri" panose="020F0502020204030204" pitchFamily="34" charset="0"/>
                <a:sym typeface="Arial"/>
              </a:rPr>
            </a:br>
            <a:r>
              <a:rPr lang="en-GB" sz="4400" b="1" dirty="0">
                <a:solidFill>
                  <a:srgbClr val="002060"/>
                </a:solidFill>
                <a:latin typeface="Segoe UI Emoji" panose="020B0502040204020203" pitchFamily="34" charset="0"/>
                <a:ea typeface="Segoe UI Emoji" panose="020B0502040204020203" pitchFamily="34" charset="0"/>
                <a:cs typeface="Calibri" panose="020F0502020204030204" pitchFamily="34" charset="0"/>
                <a:sym typeface="Arial"/>
              </a:rPr>
              <a:t>Year 1 and 2 Induction Meeting</a:t>
            </a:r>
            <a:endParaRPr lang="en-GB" dirty="0">
              <a:solidFill>
                <a:srgbClr val="002060"/>
              </a:solidFill>
              <a:latin typeface="Segoe UI Emoji" panose="020B0502040204020203" pitchFamily="34" charset="0"/>
              <a:ea typeface="Segoe UI Emoji" panose="020B0502040204020203" pitchFamily="34" charset="0"/>
              <a:cs typeface="Calibri" panose="020F0502020204030204" pitchFamily="34" charset="0"/>
            </a:endParaRPr>
          </a:p>
        </p:txBody>
      </p:sp>
      <p:grpSp>
        <p:nvGrpSpPr>
          <p:cNvPr id="2" name="Group 1">
            <a:extLst>
              <a:ext uri="{FF2B5EF4-FFF2-40B4-BE49-F238E27FC236}">
                <a16:creationId xmlns:a16="http://schemas.microsoft.com/office/drawing/2014/main" id="{42654379-E9F3-55AB-1BBF-CBD2E9416381}"/>
              </a:ext>
            </a:extLst>
          </p:cNvPr>
          <p:cNvGrpSpPr/>
          <p:nvPr/>
        </p:nvGrpSpPr>
        <p:grpSpPr>
          <a:xfrm>
            <a:off x="126821" y="141248"/>
            <a:ext cx="9017179" cy="6658635"/>
            <a:chOff x="126821" y="141248"/>
            <a:chExt cx="9017179" cy="6658635"/>
          </a:xfrm>
        </p:grpSpPr>
        <p:pic>
          <p:nvPicPr>
            <p:cNvPr id="94" name="Google Shape;94;p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13" name="Google Shape;106;p2" descr="Related image">
              <a:extLst>
                <a:ext uri="{FF2B5EF4-FFF2-40B4-BE49-F238E27FC236}">
                  <a16:creationId xmlns:a16="http://schemas.microsoft.com/office/drawing/2014/main" id="{D23DBDFD-F1C7-7D66-3320-09CA0E5B95AF}"/>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11" name="Google Shape;120;p3">
            <a:extLst>
              <a:ext uri="{FF2B5EF4-FFF2-40B4-BE49-F238E27FC236}">
                <a16:creationId xmlns:a16="http://schemas.microsoft.com/office/drawing/2014/main" id="{51E32ED6-9705-1C6C-9927-8FA63936F2CF}"/>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5" name="Group 4">
            <a:extLst>
              <a:ext uri="{FF2B5EF4-FFF2-40B4-BE49-F238E27FC236}">
                <a16:creationId xmlns:a16="http://schemas.microsoft.com/office/drawing/2014/main" id="{D5033D81-0419-1F15-929A-C65A0CD37BE2}"/>
              </a:ext>
            </a:extLst>
          </p:cNvPr>
          <p:cNvGrpSpPr/>
          <p:nvPr/>
        </p:nvGrpSpPr>
        <p:grpSpPr>
          <a:xfrm>
            <a:off x="490115" y="3671783"/>
            <a:ext cx="8163768" cy="1895475"/>
            <a:chOff x="634486" y="3622085"/>
            <a:chExt cx="8163768" cy="1895475"/>
          </a:xfrm>
        </p:grpSpPr>
        <p:pic>
          <p:nvPicPr>
            <p:cNvPr id="1026" name="Picture 2">
              <a:extLst>
                <a:ext uri="{FF2B5EF4-FFF2-40B4-BE49-F238E27FC236}">
                  <a16:creationId xmlns:a16="http://schemas.microsoft.com/office/drawing/2014/main" id="{3BD912F4-78B2-34C1-DCF9-434B66E977B6}"/>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34486" y="3622085"/>
              <a:ext cx="1895475" cy="18954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E051BAFC-6A2D-0CDE-AB54-9B9BAF6ADEBA}"/>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660446" y="3622085"/>
              <a:ext cx="2085888" cy="18954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CE2A0573-6ADA-6806-8955-038BEB911745}"/>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876819" y="3622085"/>
              <a:ext cx="1895475" cy="18954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F5F3E270-E430-E7CD-FE52-98E5040BF2B8}"/>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902779" y="3622085"/>
              <a:ext cx="1895475" cy="1895475"/>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extBox 3">
            <a:extLst>
              <a:ext uri="{FF2B5EF4-FFF2-40B4-BE49-F238E27FC236}">
                <a16:creationId xmlns:a16="http://schemas.microsoft.com/office/drawing/2014/main" id="{3A8BEE8B-BB32-E845-C6E5-356811099599}"/>
              </a:ext>
            </a:extLst>
          </p:cNvPr>
          <p:cNvSpPr txBox="1"/>
          <p:nvPr/>
        </p:nvSpPr>
        <p:spPr>
          <a:xfrm>
            <a:off x="126821" y="6443330"/>
            <a:ext cx="507665" cy="307777"/>
          </a:xfrm>
          <a:prstGeom prst="rect">
            <a:avLst/>
          </a:prstGeom>
          <a:noFill/>
        </p:spPr>
        <p:txBody>
          <a:bodyPr wrap="square" rtlCol="0">
            <a:spAutoFit/>
          </a:bodyPr>
          <a:lstStyle/>
          <a:p>
            <a:r>
              <a:rPr lang="en-GB" dirty="0">
                <a:latin typeface="Segoe UI Emoji" panose="020B0502040204020203" pitchFamily="34" charset="0"/>
                <a:ea typeface="Segoe UI Emoji" panose="020B0502040204020203" pitchFamily="34" charset="0"/>
              </a:rPr>
              <a:t>SN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02"/>
        <p:cNvGrpSpPr/>
        <p:nvPr/>
      </p:nvGrpSpPr>
      <p:grpSpPr>
        <a:xfrm>
          <a:off x="0" y="0"/>
          <a:ext cx="0" cy="0"/>
          <a:chOff x="0" y="0"/>
          <a:chExt cx="0" cy="0"/>
        </a:xfrm>
      </p:grpSpPr>
      <p:sp>
        <p:nvSpPr>
          <p:cNvPr id="103" name="Google Shape;103;p2"/>
          <p:cNvSpPr txBox="1">
            <a:spLocks noGrp="1"/>
          </p:cNvSpPr>
          <p:nvPr>
            <p:ph type="title"/>
          </p:nvPr>
        </p:nvSpPr>
        <p:spPr>
          <a:xfrm>
            <a:off x="197496" y="163218"/>
            <a:ext cx="8749006"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0070C0"/>
              </a:buClr>
              <a:buSzPts val="5000"/>
              <a:buFont typeface="Arial"/>
              <a:buNone/>
            </a:pPr>
            <a:r>
              <a:rPr lang="en-GB" sz="4000" b="1" dirty="0">
                <a:solidFill>
                  <a:srgbClr val="002060"/>
                </a:solidFill>
                <a:latin typeface="Segoe UI Emoji" panose="020B0502040204020203" pitchFamily="34" charset="0"/>
                <a:ea typeface="Segoe UI Emoji" panose="020B0502040204020203" pitchFamily="34" charset="0"/>
                <a:cs typeface="Arial"/>
                <a:sym typeface="Arial"/>
              </a:rPr>
              <a:t>Aims of the meeting</a:t>
            </a:r>
            <a:endParaRPr sz="4000" dirty="0">
              <a:solidFill>
                <a:srgbClr val="002060"/>
              </a:solidFill>
              <a:latin typeface="Segoe UI Emoji" panose="020B0502040204020203" pitchFamily="34" charset="0"/>
              <a:ea typeface="Segoe UI Emoji" panose="020B0502040204020203" pitchFamily="34" charset="0"/>
            </a:endParaRPr>
          </a:p>
        </p:txBody>
      </p:sp>
      <p:sp>
        <p:nvSpPr>
          <p:cNvPr id="104" name="Google Shape;104;p2"/>
          <p:cNvSpPr txBox="1">
            <a:spLocks noGrp="1"/>
          </p:cNvSpPr>
          <p:nvPr>
            <p:ph type="body" idx="1"/>
          </p:nvPr>
        </p:nvSpPr>
        <p:spPr>
          <a:xfrm>
            <a:off x="457199" y="1566534"/>
            <a:ext cx="8229600" cy="4124574"/>
          </a:xfrm>
          <a:prstGeom prst="rect">
            <a:avLst/>
          </a:prstGeom>
          <a:noFill/>
          <a:ln>
            <a:noFill/>
          </a:ln>
        </p:spPr>
        <p:txBody>
          <a:bodyPr spcFirstLastPara="1" wrap="square" lIns="91425" tIns="45700" rIns="91425" bIns="45700" anchor="t" anchorCtr="0">
            <a:normAutofit fontScale="92500" lnSpcReduction="10000"/>
          </a:bodyPr>
          <a:lstStyle/>
          <a:p>
            <a:pPr indent="-457200">
              <a:spcBef>
                <a:spcPts val="680"/>
              </a:spcBef>
              <a:buSzPts val="3400"/>
            </a:pPr>
            <a:r>
              <a:rPr lang="en-GB" sz="2800" dirty="0">
                <a:solidFill>
                  <a:srgbClr val="002060"/>
                </a:solidFill>
                <a:latin typeface="Segoe UI Emoji" panose="020B0502040204020203" pitchFamily="34" charset="0"/>
                <a:ea typeface="Segoe UI Emoji" panose="020B0502040204020203" pitchFamily="34" charset="0"/>
                <a:cs typeface="Arial"/>
                <a:sym typeface="Arial"/>
              </a:rPr>
              <a:t>Teaching staff for 2024/25</a:t>
            </a:r>
          </a:p>
          <a:p>
            <a:pPr marL="0" lvl="0" indent="0" algn="l" rtl="0">
              <a:spcBef>
                <a:spcPts val="680"/>
              </a:spcBef>
              <a:spcAft>
                <a:spcPts val="0"/>
              </a:spcAft>
              <a:buClr>
                <a:schemeClr val="dk1"/>
              </a:buClr>
              <a:buSzPts val="3400"/>
              <a:buNone/>
            </a:pPr>
            <a:endParaRPr sz="2800" dirty="0">
              <a:solidFill>
                <a:srgbClr val="002060"/>
              </a:solidFill>
              <a:latin typeface="Segoe UI Emoji" panose="020B0502040204020203" pitchFamily="34" charset="0"/>
              <a:ea typeface="Segoe UI Emoji" panose="020B0502040204020203" pitchFamily="34" charset="0"/>
            </a:endParaRPr>
          </a:p>
          <a:p>
            <a:pPr marL="342900" lvl="0" indent="-342900" algn="l" rtl="0">
              <a:spcBef>
                <a:spcPts val="680"/>
              </a:spcBef>
              <a:spcAft>
                <a:spcPts val="0"/>
              </a:spcAft>
              <a:buClr>
                <a:schemeClr val="dk1"/>
              </a:buClr>
              <a:buSzPts val="3400"/>
              <a:buChar char="•"/>
            </a:pPr>
            <a:r>
              <a:rPr lang="en-US" sz="2800" dirty="0">
                <a:solidFill>
                  <a:srgbClr val="002060"/>
                </a:solidFill>
                <a:latin typeface="Segoe UI Emoji" panose="020B0502040204020203" pitchFamily="34" charset="0"/>
                <a:ea typeface="Segoe UI Emoji" panose="020B0502040204020203" pitchFamily="34" charset="0"/>
                <a:cs typeface="Arial"/>
                <a:sym typeface="Arial"/>
              </a:rPr>
              <a:t>An introduction of Autumn term topics</a:t>
            </a:r>
          </a:p>
          <a:p>
            <a:pPr marL="342900" lvl="0" indent="-342900" algn="l" rtl="0">
              <a:spcBef>
                <a:spcPts val="680"/>
              </a:spcBef>
              <a:spcAft>
                <a:spcPts val="0"/>
              </a:spcAft>
              <a:buClr>
                <a:schemeClr val="dk1"/>
              </a:buClr>
              <a:buSzPts val="3400"/>
              <a:buChar char="•"/>
            </a:pPr>
            <a:endParaRPr sz="2800" dirty="0">
              <a:solidFill>
                <a:srgbClr val="002060"/>
              </a:solidFill>
              <a:latin typeface="Segoe UI Emoji" panose="020B0502040204020203" pitchFamily="34" charset="0"/>
              <a:ea typeface="Segoe UI Emoji" panose="020B0502040204020203" pitchFamily="34" charset="0"/>
            </a:endParaRPr>
          </a:p>
          <a:p>
            <a:pPr marL="342900" lvl="0" indent="-342900" algn="l" rtl="0">
              <a:spcBef>
                <a:spcPts val="680"/>
              </a:spcBef>
              <a:spcAft>
                <a:spcPts val="0"/>
              </a:spcAft>
              <a:buClr>
                <a:schemeClr val="dk1"/>
              </a:buClr>
              <a:buSzPts val="3400"/>
              <a:buChar char="•"/>
            </a:pPr>
            <a:r>
              <a:rPr lang="en-GB" sz="2800" dirty="0">
                <a:solidFill>
                  <a:srgbClr val="002060"/>
                </a:solidFill>
                <a:latin typeface="Segoe UI Emoji" panose="020B0502040204020203" pitchFamily="34" charset="0"/>
                <a:ea typeface="Segoe UI Emoji" panose="020B0502040204020203" pitchFamily="34" charset="0"/>
                <a:cs typeface="Arial"/>
                <a:sym typeface="Arial"/>
              </a:rPr>
              <a:t>General information about the year ahead</a:t>
            </a:r>
          </a:p>
          <a:p>
            <a:pPr marL="342900" lvl="0" indent="-342900" algn="l" rtl="0">
              <a:spcBef>
                <a:spcPts val="680"/>
              </a:spcBef>
              <a:spcAft>
                <a:spcPts val="0"/>
              </a:spcAft>
              <a:buClr>
                <a:schemeClr val="dk1"/>
              </a:buClr>
              <a:buSzPts val="3400"/>
              <a:buChar char="•"/>
            </a:pPr>
            <a:endParaRPr sz="2800" dirty="0">
              <a:solidFill>
                <a:srgbClr val="002060"/>
              </a:solidFill>
              <a:latin typeface="Segoe UI Emoji" panose="020B0502040204020203" pitchFamily="34" charset="0"/>
              <a:ea typeface="Segoe UI Emoji" panose="020B0502040204020203" pitchFamily="34" charset="0"/>
            </a:endParaRPr>
          </a:p>
          <a:p>
            <a:pPr marL="342900" lvl="0" indent="-342900" algn="l" rtl="0">
              <a:spcBef>
                <a:spcPts val="680"/>
              </a:spcBef>
              <a:spcAft>
                <a:spcPts val="0"/>
              </a:spcAft>
              <a:buClr>
                <a:schemeClr val="dk1"/>
              </a:buClr>
              <a:buSzPts val="3400"/>
              <a:buChar char="•"/>
            </a:pPr>
            <a:r>
              <a:rPr lang="en-GB" sz="2800" dirty="0">
                <a:solidFill>
                  <a:srgbClr val="002060"/>
                </a:solidFill>
                <a:latin typeface="Segoe UI Emoji" panose="020B0502040204020203" pitchFamily="34" charset="0"/>
                <a:ea typeface="Segoe UI Emoji" panose="020B0502040204020203" pitchFamily="34" charset="0"/>
                <a:cs typeface="Arial"/>
                <a:sym typeface="Arial"/>
              </a:rPr>
              <a:t>To answers questions you may have </a:t>
            </a:r>
          </a:p>
          <a:p>
            <a:pPr marL="342900" lvl="0" indent="-342900" algn="l" rtl="0">
              <a:spcBef>
                <a:spcPts val="680"/>
              </a:spcBef>
              <a:spcAft>
                <a:spcPts val="0"/>
              </a:spcAft>
              <a:buClr>
                <a:schemeClr val="dk1"/>
              </a:buClr>
              <a:buSzPts val="3400"/>
              <a:buChar char="•"/>
            </a:pPr>
            <a:endParaRPr lang="en-GB" sz="2800" dirty="0">
              <a:solidFill>
                <a:srgbClr val="002060"/>
              </a:solidFill>
              <a:latin typeface="Segoe UI Emoji" panose="020B0502040204020203" pitchFamily="34" charset="0"/>
              <a:ea typeface="Segoe UI Emoji" panose="020B0502040204020203" pitchFamily="34" charset="0"/>
              <a:cs typeface="Arial"/>
              <a:sym typeface="Arial"/>
            </a:endParaRPr>
          </a:p>
          <a:p>
            <a:pPr marL="342900" lvl="0" indent="-342900" algn="l" rtl="0">
              <a:spcBef>
                <a:spcPts val="680"/>
              </a:spcBef>
              <a:spcAft>
                <a:spcPts val="0"/>
              </a:spcAft>
              <a:buClr>
                <a:schemeClr val="dk1"/>
              </a:buClr>
              <a:buSzPts val="3400"/>
              <a:buChar char="•"/>
            </a:pPr>
            <a:r>
              <a:rPr lang="en-GB" sz="2800" dirty="0">
                <a:solidFill>
                  <a:srgbClr val="002060"/>
                </a:solidFill>
                <a:latin typeface="Segoe UI Emoji" panose="020B0502040204020203" pitchFamily="34" charset="0"/>
                <a:ea typeface="Segoe UI Emoji" panose="020B0502040204020203" pitchFamily="34" charset="0"/>
                <a:cs typeface="Arial"/>
                <a:sym typeface="Arial"/>
              </a:rPr>
              <a:t>See your child’s classroom for next year</a:t>
            </a:r>
            <a:endParaRPr sz="2800" dirty="0">
              <a:solidFill>
                <a:srgbClr val="002060"/>
              </a:solidFill>
              <a:latin typeface="Segoe UI Emoji" panose="020B0502040204020203" pitchFamily="34" charset="0"/>
              <a:ea typeface="Segoe UI Emoji" panose="020B0502040204020203" pitchFamily="34" charset="0"/>
            </a:endParaRPr>
          </a:p>
        </p:txBody>
      </p:sp>
      <p:sp>
        <p:nvSpPr>
          <p:cNvPr id="8" name="Google Shape;120;p3">
            <a:extLst>
              <a:ext uri="{FF2B5EF4-FFF2-40B4-BE49-F238E27FC236}">
                <a16:creationId xmlns:a16="http://schemas.microsoft.com/office/drawing/2014/main" id="{93FA92B4-17C2-F027-1CB7-5260A5E7673C}"/>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2" name="Group 1">
            <a:extLst>
              <a:ext uri="{FF2B5EF4-FFF2-40B4-BE49-F238E27FC236}">
                <a16:creationId xmlns:a16="http://schemas.microsoft.com/office/drawing/2014/main" id="{37BFC410-3416-1F26-5CF8-7C0A2A9CAAB2}"/>
              </a:ext>
            </a:extLst>
          </p:cNvPr>
          <p:cNvGrpSpPr/>
          <p:nvPr/>
        </p:nvGrpSpPr>
        <p:grpSpPr>
          <a:xfrm>
            <a:off x="126821" y="141248"/>
            <a:ext cx="9017179" cy="6658635"/>
            <a:chOff x="126821" y="141248"/>
            <a:chExt cx="9017179" cy="6658635"/>
          </a:xfrm>
        </p:grpSpPr>
        <p:pic>
          <p:nvPicPr>
            <p:cNvPr id="3" name="Google Shape;94;p1">
              <a:extLst>
                <a:ext uri="{FF2B5EF4-FFF2-40B4-BE49-F238E27FC236}">
                  <a16:creationId xmlns:a16="http://schemas.microsoft.com/office/drawing/2014/main" id="{89EC54B5-36AA-26C0-E433-DB8A95AE5610}"/>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4" name="Google Shape;106;p2" descr="Related image">
              <a:extLst>
                <a:ext uri="{FF2B5EF4-FFF2-40B4-BE49-F238E27FC236}">
                  <a16:creationId xmlns:a16="http://schemas.microsoft.com/office/drawing/2014/main" id="{70C3D1A1-DDE4-7803-4392-284EA5C592AC}"/>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6" name="TextBox 5">
            <a:extLst>
              <a:ext uri="{FF2B5EF4-FFF2-40B4-BE49-F238E27FC236}">
                <a16:creationId xmlns:a16="http://schemas.microsoft.com/office/drawing/2014/main" id="{52572D43-C147-1CA4-DC33-5992493E2BE7}"/>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SN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113"/>
        <p:cNvGrpSpPr/>
        <p:nvPr/>
      </p:nvGrpSpPr>
      <p:grpSpPr>
        <a:xfrm>
          <a:off x="0" y="0"/>
          <a:ext cx="0" cy="0"/>
          <a:chOff x="0" y="0"/>
          <a:chExt cx="0" cy="0"/>
        </a:xfrm>
      </p:grpSpPr>
      <p:sp>
        <p:nvSpPr>
          <p:cNvPr id="120" name="Google Shape;120;p3"/>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6" name="Group 5">
            <a:extLst>
              <a:ext uri="{FF2B5EF4-FFF2-40B4-BE49-F238E27FC236}">
                <a16:creationId xmlns:a16="http://schemas.microsoft.com/office/drawing/2014/main" id="{CAF11565-454E-3EB9-297D-F3C3C353A5BF}"/>
              </a:ext>
            </a:extLst>
          </p:cNvPr>
          <p:cNvGrpSpPr/>
          <p:nvPr/>
        </p:nvGrpSpPr>
        <p:grpSpPr>
          <a:xfrm>
            <a:off x="126821" y="141248"/>
            <a:ext cx="9017179" cy="6658635"/>
            <a:chOff x="126821" y="141248"/>
            <a:chExt cx="9017179" cy="6658635"/>
          </a:xfrm>
        </p:grpSpPr>
        <p:pic>
          <p:nvPicPr>
            <p:cNvPr id="10" name="Google Shape;94;p1">
              <a:extLst>
                <a:ext uri="{FF2B5EF4-FFF2-40B4-BE49-F238E27FC236}">
                  <a16:creationId xmlns:a16="http://schemas.microsoft.com/office/drawing/2014/main" id="{490177C0-FFFF-9761-2FE0-4F10C4994302}"/>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13" name="Google Shape;106;p2" descr="Related image">
              <a:extLst>
                <a:ext uri="{FF2B5EF4-FFF2-40B4-BE49-F238E27FC236}">
                  <a16:creationId xmlns:a16="http://schemas.microsoft.com/office/drawing/2014/main" id="{1173979F-8EDC-DF0D-0E47-A52C5A4E1CF9}"/>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20" name="Title 19">
            <a:extLst>
              <a:ext uri="{FF2B5EF4-FFF2-40B4-BE49-F238E27FC236}">
                <a16:creationId xmlns:a16="http://schemas.microsoft.com/office/drawing/2014/main" id="{7CD048A0-B557-6B17-CEFA-E48E388CC370}"/>
              </a:ext>
            </a:extLst>
          </p:cNvPr>
          <p:cNvSpPr>
            <a:spLocks noGrp="1"/>
          </p:cNvSpPr>
          <p:nvPr>
            <p:ph type="title"/>
          </p:nvPr>
        </p:nvSpPr>
        <p:spPr>
          <a:xfrm>
            <a:off x="498088" y="157953"/>
            <a:ext cx="8229600" cy="1143000"/>
          </a:xfrm>
        </p:spPr>
        <p:txBody>
          <a:bodyPr>
            <a:noAutofit/>
          </a:bodyPr>
          <a:lstStyle/>
          <a:p>
            <a:r>
              <a:rPr lang="en-US" sz="3600" b="1" dirty="0">
                <a:solidFill>
                  <a:srgbClr val="002060"/>
                </a:solidFill>
                <a:latin typeface="Segoe UI Emoji" panose="020F0502020204030204" pitchFamily="34" charset="0"/>
                <a:cs typeface="Segoe UI Emoji" panose="020F0502020204030204" pitchFamily="34" charset="0"/>
              </a:rPr>
              <a:t>KS1 Teachers and Teaching Assistants</a:t>
            </a:r>
          </a:p>
        </p:txBody>
      </p:sp>
      <p:sp>
        <p:nvSpPr>
          <p:cNvPr id="15" name="TextBox 14">
            <a:extLst>
              <a:ext uri="{FF2B5EF4-FFF2-40B4-BE49-F238E27FC236}">
                <a16:creationId xmlns:a16="http://schemas.microsoft.com/office/drawing/2014/main" id="{4D0AF185-6277-FAC7-FC9B-768F364EFEF4}"/>
              </a:ext>
            </a:extLst>
          </p:cNvPr>
          <p:cNvSpPr txBox="1"/>
          <p:nvPr/>
        </p:nvSpPr>
        <p:spPr>
          <a:xfrm>
            <a:off x="1881235" y="5809445"/>
            <a:ext cx="1553691" cy="307777"/>
          </a:xfrm>
          <a:prstGeom prst="rect">
            <a:avLst/>
          </a:prstGeom>
          <a:noFill/>
        </p:spPr>
        <p:txBody>
          <a:bodyPr wrap="square" rtlCol="0">
            <a:spAutoFit/>
          </a:bodyPr>
          <a:lstStyle/>
          <a:p>
            <a:r>
              <a:rPr lang="en-US" b="1" dirty="0">
                <a:solidFill>
                  <a:srgbClr val="002060"/>
                </a:solidFill>
                <a:latin typeface="Segoe UI" panose="020B0502040204020203" pitchFamily="34" charset="0"/>
                <a:cs typeface="Segoe UI" panose="020B0502040204020203" pitchFamily="34" charset="0"/>
              </a:rPr>
              <a:t>Sophie Norbury</a:t>
            </a:r>
          </a:p>
        </p:txBody>
      </p:sp>
      <p:pic>
        <p:nvPicPr>
          <p:cNvPr id="18" name="Picture 2">
            <a:extLst>
              <a:ext uri="{FF2B5EF4-FFF2-40B4-BE49-F238E27FC236}">
                <a16:creationId xmlns:a16="http://schemas.microsoft.com/office/drawing/2014/main" id="{61EB01C1-5D73-F49C-E7A4-8A022877A7E0}"/>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434926" y="1259752"/>
            <a:ext cx="1895475" cy="1895475"/>
          </a:xfrm>
          <a:prstGeom prst="rect">
            <a:avLst/>
          </a:prstGeom>
          <a:noFill/>
          <a:extLst>
            <a:ext uri="{909E8E84-426E-40DD-AFC4-6F175D3DCCD1}">
              <a14:hiddenFill xmlns:a14="http://schemas.microsoft.com/office/drawing/2010/main">
                <a:solidFill>
                  <a:srgbClr val="FFFFFF"/>
                </a:solidFill>
              </a14:hiddenFill>
            </a:ext>
          </a:extLst>
        </p:spPr>
      </p:pic>
      <p:sp>
        <p:nvSpPr>
          <p:cNvPr id="19" name="Title 19">
            <a:extLst>
              <a:ext uri="{FF2B5EF4-FFF2-40B4-BE49-F238E27FC236}">
                <a16:creationId xmlns:a16="http://schemas.microsoft.com/office/drawing/2014/main" id="{8D68A427-A689-8C04-1625-99E1DA745D95}"/>
              </a:ext>
            </a:extLst>
          </p:cNvPr>
          <p:cNvSpPr txBox="1">
            <a:spLocks/>
          </p:cNvSpPr>
          <p:nvPr/>
        </p:nvSpPr>
        <p:spPr>
          <a:xfrm>
            <a:off x="317810" y="2869699"/>
            <a:ext cx="8229600" cy="1143000"/>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3600" b="1" dirty="0">
                <a:solidFill>
                  <a:srgbClr val="002060"/>
                </a:solidFill>
                <a:latin typeface="Segoe UI Emoji" panose="020F0502020204030204" pitchFamily="34" charset="0"/>
                <a:cs typeface="Segoe UI Emoji" panose="020F0502020204030204" pitchFamily="34" charset="0"/>
              </a:rPr>
              <a:t>Pandas Class</a:t>
            </a:r>
          </a:p>
        </p:txBody>
      </p:sp>
      <p:sp>
        <p:nvSpPr>
          <p:cNvPr id="22" name="TextBox 21">
            <a:extLst>
              <a:ext uri="{FF2B5EF4-FFF2-40B4-BE49-F238E27FC236}">
                <a16:creationId xmlns:a16="http://schemas.microsoft.com/office/drawing/2014/main" id="{67E6A0EF-FE30-B820-2A7E-660093E4ABBA}"/>
              </a:ext>
            </a:extLst>
          </p:cNvPr>
          <p:cNvSpPr txBox="1"/>
          <p:nvPr/>
        </p:nvSpPr>
        <p:spPr>
          <a:xfrm>
            <a:off x="5256648" y="5882166"/>
            <a:ext cx="1651301" cy="307777"/>
          </a:xfrm>
          <a:prstGeom prst="rect">
            <a:avLst/>
          </a:prstGeom>
          <a:noFill/>
        </p:spPr>
        <p:txBody>
          <a:bodyPr wrap="square" rtlCol="0">
            <a:spAutoFit/>
          </a:bodyPr>
          <a:lstStyle/>
          <a:p>
            <a:r>
              <a:rPr lang="en-US" b="1" dirty="0">
                <a:solidFill>
                  <a:srgbClr val="002060"/>
                </a:solidFill>
                <a:latin typeface="Segoe UI" panose="020B0502040204020203" pitchFamily="34" charset="0"/>
                <a:cs typeface="Segoe UI" panose="020B0502040204020203" pitchFamily="34" charset="0"/>
              </a:rPr>
              <a:t>Carla </a:t>
            </a:r>
            <a:r>
              <a:rPr lang="en-US" b="1" dirty="0" err="1">
                <a:solidFill>
                  <a:srgbClr val="002060"/>
                </a:solidFill>
                <a:latin typeface="Segoe UI" panose="020B0502040204020203" pitchFamily="34" charset="0"/>
                <a:cs typeface="Segoe UI" panose="020B0502040204020203" pitchFamily="34" charset="0"/>
              </a:rPr>
              <a:t>Duynisveld</a:t>
            </a:r>
            <a:endParaRPr lang="en-US" b="1" dirty="0">
              <a:solidFill>
                <a:srgbClr val="002060"/>
              </a:solidFill>
              <a:latin typeface="Segoe UI" panose="020B0502040204020203" pitchFamily="34" charset="0"/>
              <a:cs typeface="Segoe UI" panose="020B0502040204020203" pitchFamily="34" charset="0"/>
            </a:endParaRPr>
          </a:p>
        </p:txBody>
      </p:sp>
      <p:pic>
        <p:nvPicPr>
          <p:cNvPr id="23" name="Picture 2" descr="Image preview">
            <a:extLst>
              <a:ext uri="{FF2B5EF4-FFF2-40B4-BE49-F238E27FC236}">
                <a16:creationId xmlns:a16="http://schemas.microsoft.com/office/drawing/2014/main" id="{DFDD2C5D-2C25-EE94-A0C8-B32BCF5DB8E3}"/>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2042662" y="4096765"/>
            <a:ext cx="1230835" cy="171268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preview">
            <a:extLst>
              <a:ext uri="{FF2B5EF4-FFF2-40B4-BE49-F238E27FC236}">
                <a16:creationId xmlns:a16="http://schemas.microsoft.com/office/drawing/2014/main" id="{C389EBB1-E344-CE47-FA86-AF05A0EA7199}"/>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330401" y="4085420"/>
            <a:ext cx="1323975" cy="17240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C5EB317-38A6-3A00-32AF-025075D16B32}"/>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SN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20" name="Google Shape;120;p3"/>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6" name="Group 5">
            <a:extLst>
              <a:ext uri="{FF2B5EF4-FFF2-40B4-BE49-F238E27FC236}">
                <a16:creationId xmlns:a16="http://schemas.microsoft.com/office/drawing/2014/main" id="{CAF11565-454E-3EB9-297D-F3C3C353A5BF}"/>
              </a:ext>
            </a:extLst>
          </p:cNvPr>
          <p:cNvGrpSpPr/>
          <p:nvPr/>
        </p:nvGrpSpPr>
        <p:grpSpPr>
          <a:xfrm>
            <a:off x="126821" y="141248"/>
            <a:ext cx="9017179" cy="6658635"/>
            <a:chOff x="126821" y="141248"/>
            <a:chExt cx="9017179" cy="6658635"/>
          </a:xfrm>
        </p:grpSpPr>
        <p:pic>
          <p:nvPicPr>
            <p:cNvPr id="10" name="Google Shape;94;p1">
              <a:extLst>
                <a:ext uri="{FF2B5EF4-FFF2-40B4-BE49-F238E27FC236}">
                  <a16:creationId xmlns:a16="http://schemas.microsoft.com/office/drawing/2014/main" id="{490177C0-FFFF-9761-2FE0-4F10C4994302}"/>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13" name="Google Shape;106;p2" descr="Related image">
              <a:extLst>
                <a:ext uri="{FF2B5EF4-FFF2-40B4-BE49-F238E27FC236}">
                  <a16:creationId xmlns:a16="http://schemas.microsoft.com/office/drawing/2014/main" id="{1173979F-8EDC-DF0D-0E47-A52C5A4E1CF9}"/>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20" name="Title 19">
            <a:extLst>
              <a:ext uri="{FF2B5EF4-FFF2-40B4-BE49-F238E27FC236}">
                <a16:creationId xmlns:a16="http://schemas.microsoft.com/office/drawing/2014/main" id="{7CD048A0-B557-6B17-CEFA-E48E388CC370}"/>
              </a:ext>
            </a:extLst>
          </p:cNvPr>
          <p:cNvSpPr>
            <a:spLocks noGrp="1"/>
          </p:cNvSpPr>
          <p:nvPr>
            <p:ph type="title"/>
          </p:nvPr>
        </p:nvSpPr>
        <p:spPr>
          <a:xfrm>
            <a:off x="498088" y="157953"/>
            <a:ext cx="8229600" cy="1143000"/>
          </a:xfrm>
        </p:spPr>
        <p:txBody>
          <a:bodyPr>
            <a:noAutofit/>
          </a:bodyPr>
          <a:lstStyle/>
          <a:p>
            <a:r>
              <a:rPr lang="en-US" sz="3600" b="1" dirty="0">
                <a:solidFill>
                  <a:srgbClr val="002060"/>
                </a:solidFill>
                <a:latin typeface="Segoe UI Emoji" panose="020F0502020204030204" pitchFamily="34" charset="0"/>
                <a:cs typeface="Segoe UI Emoji" panose="020F0502020204030204" pitchFamily="34" charset="0"/>
              </a:rPr>
              <a:t>KS1 Teachers and Teaching Assistants</a:t>
            </a:r>
          </a:p>
        </p:txBody>
      </p:sp>
      <p:sp>
        <p:nvSpPr>
          <p:cNvPr id="15" name="TextBox 14">
            <a:extLst>
              <a:ext uri="{FF2B5EF4-FFF2-40B4-BE49-F238E27FC236}">
                <a16:creationId xmlns:a16="http://schemas.microsoft.com/office/drawing/2014/main" id="{4D0AF185-6277-FAC7-FC9B-768F364EFEF4}"/>
              </a:ext>
            </a:extLst>
          </p:cNvPr>
          <p:cNvSpPr txBox="1"/>
          <p:nvPr/>
        </p:nvSpPr>
        <p:spPr>
          <a:xfrm>
            <a:off x="2368278" y="5732164"/>
            <a:ext cx="1553691" cy="307777"/>
          </a:xfrm>
          <a:prstGeom prst="rect">
            <a:avLst/>
          </a:prstGeom>
          <a:noFill/>
        </p:spPr>
        <p:txBody>
          <a:bodyPr wrap="square" rtlCol="0">
            <a:spAutoFit/>
          </a:bodyPr>
          <a:lstStyle/>
          <a:p>
            <a:r>
              <a:rPr lang="en-US" b="1" dirty="0">
                <a:solidFill>
                  <a:srgbClr val="002060"/>
                </a:solidFill>
                <a:latin typeface="Segoe UI" panose="020B0502040204020203" pitchFamily="34" charset="0"/>
                <a:cs typeface="Segoe UI" panose="020B0502040204020203" pitchFamily="34" charset="0"/>
              </a:rPr>
              <a:t>Jocelyn Harris</a:t>
            </a:r>
          </a:p>
        </p:txBody>
      </p:sp>
      <p:sp>
        <p:nvSpPr>
          <p:cNvPr id="17" name="TextBox 16">
            <a:extLst>
              <a:ext uri="{FF2B5EF4-FFF2-40B4-BE49-F238E27FC236}">
                <a16:creationId xmlns:a16="http://schemas.microsoft.com/office/drawing/2014/main" id="{DDED3B13-7E13-CC98-E1E2-1DC3FA851BAC}"/>
              </a:ext>
            </a:extLst>
          </p:cNvPr>
          <p:cNvSpPr txBox="1"/>
          <p:nvPr/>
        </p:nvSpPr>
        <p:spPr>
          <a:xfrm>
            <a:off x="5324667" y="5775238"/>
            <a:ext cx="1553692" cy="307777"/>
          </a:xfrm>
          <a:prstGeom prst="rect">
            <a:avLst/>
          </a:prstGeom>
          <a:noFill/>
        </p:spPr>
        <p:txBody>
          <a:bodyPr wrap="square" rtlCol="0">
            <a:spAutoFit/>
          </a:bodyPr>
          <a:lstStyle/>
          <a:p>
            <a:r>
              <a:rPr lang="en-US" b="1" dirty="0">
                <a:solidFill>
                  <a:srgbClr val="002060"/>
                </a:solidFill>
                <a:latin typeface="Segoe UI" panose="020B0502040204020203" pitchFamily="34" charset="0"/>
                <a:cs typeface="Segoe UI" panose="020B0502040204020203" pitchFamily="34" charset="0"/>
              </a:rPr>
              <a:t>Verity Moran</a:t>
            </a:r>
          </a:p>
        </p:txBody>
      </p:sp>
      <p:sp>
        <p:nvSpPr>
          <p:cNvPr id="19" name="Title 19">
            <a:extLst>
              <a:ext uri="{FF2B5EF4-FFF2-40B4-BE49-F238E27FC236}">
                <a16:creationId xmlns:a16="http://schemas.microsoft.com/office/drawing/2014/main" id="{8D68A427-A689-8C04-1625-99E1DA745D95}"/>
              </a:ext>
            </a:extLst>
          </p:cNvPr>
          <p:cNvSpPr txBox="1">
            <a:spLocks/>
          </p:cNvSpPr>
          <p:nvPr/>
        </p:nvSpPr>
        <p:spPr>
          <a:xfrm>
            <a:off x="317810" y="2869699"/>
            <a:ext cx="8229600" cy="1143000"/>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3600" b="1" dirty="0">
                <a:solidFill>
                  <a:srgbClr val="002060"/>
                </a:solidFill>
                <a:latin typeface="Segoe UI Emoji" panose="020F0502020204030204" pitchFamily="34" charset="0"/>
                <a:cs typeface="Segoe UI Emoji" panose="020F0502020204030204" pitchFamily="34" charset="0"/>
              </a:rPr>
              <a:t>Elephants Class</a:t>
            </a:r>
          </a:p>
        </p:txBody>
      </p:sp>
      <p:sp>
        <p:nvSpPr>
          <p:cNvPr id="21" name="TextBox 20">
            <a:extLst>
              <a:ext uri="{FF2B5EF4-FFF2-40B4-BE49-F238E27FC236}">
                <a16:creationId xmlns:a16="http://schemas.microsoft.com/office/drawing/2014/main" id="{EB59F8BE-02F3-37A6-52FA-50129DD0002F}"/>
              </a:ext>
            </a:extLst>
          </p:cNvPr>
          <p:cNvSpPr txBox="1"/>
          <p:nvPr/>
        </p:nvSpPr>
        <p:spPr>
          <a:xfrm>
            <a:off x="10489434" y="7648127"/>
            <a:ext cx="539953" cy="954107"/>
          </a:xfrm>
          <a:prstGeom prst="rect">
            <a:avLst/>
          </a:prstGeom>
          <a:noFill/>
        </p:spPr>
        <p:txBody>
          <a:bodyPr wrap="square" rtlCol="0">
            <a:spAutoFit/>
          </a:bodyPr>
          <a:lstStyle/>
          <a:p>
            <a:r>
              <a:rPr lang="en-US" dirty="0">
                <a:solidFill>
                  <a:srgbClr val="002060"/>
                </a:solidFill>
                <a:latin typeface="Segoe UI" panose="020B0502040204020203" pitchFamily="34" charset="0"/>
                <a:cs typeface="Segoe UI" panose="020B0502040204020203" pitchFamily="34" charset="0"/>
              </a:rPr>
              <a:t>Leisa Hickman</a:t>
            </a:r>
          </a:p>
        </p:txBody>
      </p:sp>
      <p:pic>
        <p:nvPicPr>
          <p:cNvPr id="2" name="Picture 4">
            <a:extLst>
              <a:ext uri="{FF2B5EF4-FFF2-40B4-BE49-F238E27FC236}">
                <a16:creationId xmlns:a16="http://schemas.microsoft.com/office/drawing/2014/main" id="{08B985F5-3F90-4CF8-CEE2-65F42AC8ED4C}"/>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389666" y="1178168"/>
            <a:ext cx="2085888" cy="189547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
            <a:extLst>
              <a:ext uri="{FF2B5EF4-FFF2-40B4-BE49-F238E27FC236}">
                <a16:creationId xmlns:a16="http://schemas.microsoft.com/office/drawing/2014/main" id="{0E72918A-E79F-4A74-C224-9DF8D9469198}"/>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985448" y="3849709"/>
            <a:ext cx="1936521" cy="189472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preview">
            <a:extLst>
              <a:ext uri="{FF2B5EF4-FFF2-40B4-BE49-F238E27FC236}">
                <a16:creationId xmlns:a16="http://schemas.microsoft.com/office/drawing/2014/main" id="{C154E831-4B39-296D-95E4-066A1387C568}"/>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5222030" y="3848959"/>
            <a:ext cx="1353647" cy="18954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B64574C-922C-EC39-4C61-E3E3E634ED82}"/>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SN</a:t>
            </a:r>
          </a:p>
        </p:txBody>
      </p:sp>
    </p:spTree>
    <p:extLst>
      <p:ext uri="{BB962C8B-B14F-4D97-AF65-F5344CB8AC3E}">
        <p14:creationId xmlns:p14="http://schemas.microsoft.com/office/powerpoint/2010/main" val="31981411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20" name="Google Shape;120;p3"/>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6" name="Group 5">
            <a:extLst>
              <a:ext uri="{FF2B5EF4-FFF2-40B4-BE49-F238E27FC236}">
                <a16:creationId xmlns:a16="http://schemas.microsoft.com/office/drawing/2014/main" id="{CAF11565-454E-3EB9-297D-F3C3C353A5BF}"/>
              </a:ext>
            </a:extLst>
          </p:cNvPr>
          <p:cNvGrpSpPr/>
          <p:nvPr/>
        </p:nvGrpSpPr>
        <p:grpSpPr>
          <a:xfrm>
            <a:off x="126821" y="141248"/>
            <a:ext cx="9017179" cy="6658635"/>
            <a:chOff x="126821" y="141248"/>
            <a:chExt cx="9017179" cy="6658635"/>
          </a:xfrm>
        </p:grpSpPr>
        <p:pic>
          <p:nvPicPr>
            <p:cNvPr id="10" name="Google Shape;94;p1">
              <a:extLst>
                <a:ext uri="{FF2B5EF4-FFF2-40B4-BE49-F238E27FC236}">
                  <a16:creationId xmlns:a16="http://schemas.microsoft.com/office/drawing/2014/main" id="{490177C0-FFFF-9761-2FE0-4F10C4994302}"/>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13" name="Google Shape;106;p2" descr="Related image">
              <a:extLst>
                <a:ext uri="{FF2B5EF4-FFF2-40B4-BE49-F238E27FC236}">
                  <a16:creationId xmlns:a16="http://schemas.microsoft.com/office/drawing/2014/main" id="{1173979F-8EDC-DF0D-0E47-A52C5A4E1CF9}"/>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20" name="Title 19">
            <a:extLst>
              <a:ext uri="{FF2B5EF4-FFF2-40B4-BE49-F238E27FC236}">
                <a16:creationId xmlns:a16="http://schemas.microsoft.com/office/drawing/2014/main" id="{7CD048A0-B557-6B17-CEFA-E48E388CC370}"/>
              </a:ext>
            </a:extLst>
          </p:cNvPr>
          <p:cNvSpPr>
            <a:spLocks noGrp="1"/>
          </p:cNvSpPr>
          <p:nvPr>
            <p:ph type="title"/>
          </p:nvPr>
        </p:nvSpPr>
        <p:spPr>
          <a:xfrm>
            <a:off x="498088" y="157953"/>
            <a:ext cx="8229600" cy="1143000"/>
          </a:xfrm>
        </p:spPr>
        <p:txBody>
          <a:bodyPr>
            <a:noAutofit/>
          </a:bodyPr>
          <a:lstStyle/>
          <a:p>
            <a:r>
              <a:rPr lang="en-US" sz="3600" b="1" dirty="0">
                <a:solidFill>
                  <a:srgbClr val="002060"/>
                </a:solidFill>
                <a:latin typeface="Segoe UI Emoji" panose="020F0502020204030204" pitchFamily="34" charset="0"/>
                <a:cs typeface="Segoe UI Emoji" panose="020F0502020204030204" pitchFamily="34" charset="0"/>
              </a:rPr>
              <a:t>KS1 Teachers and Teaching Assistants</a:t>
            </a:r>
          </a:p>
        </p:txBody>
      </p:sp>
      <p:sp>
        <p:nvSpPr>
          <p:cNvPr id="15" name="TextBox 14">
            <a:extLst>
              <a:ext uri="{FF2B5EF4-FFF2-40B4-BE49-F238E27FC236}">
                <a16:creationId xmlns:a16="http://schemas.microsoft.com/office/drawing/2014/main" id="{4D0AF185-6277-FAC7-FC9B-768F364EFEF4}"/>
              </a:ext>
            </a:extLst>
          </p:cNvPr>
          <p:cNvSpPr txBox="1"/>
          <p:nvPr/>
        </p:nvSpPr>
        <p:spPr>
          <a:xfrm>
            <a:off x="2182342" y="5756002"/>
            <a:ext cx="1553691" cy="307777"/>
          </a:xfrm>
          <a:prstGeom prst="rect">
            <a:avLst/>
          </a:prstGeom>
          <a:noFill/>
        </p:spPr>
        <p:txBody>
          <a:bodyPr wrap="square" rtlCol="0">
            <a:spAutoFit/>
          </a:bodyPr>
          <a:lstStyle/>
          <a:p>
            <a:r>
              <a:rPr lang="en-US" b="1" dirty="0">
                <a:solidFill>
                  <a:srgbClr val="002060"/>
                </a:solidFill>
                <a:latin typeface="Segoe UI" panose="020B0502040204020203" pitchFamily="34" charset="0"/>
                <a:cs typeface="Segoe UI" panose="020B0502040204020203" pitchFamily="34" charset="0"/>
              </a:rPr>
              <a:t>Beckie </a:t>
            </a:r>
            <a:r>
              <a:rPr lang="en-US" b="1" dirty="0" err="1">
                <a:solidFill>
                  <a:srgbClr val="002060"/>
                </a:solidFill>
                <a:latin typeface="Segoe UI" panose="020B0502040204020203" pitchFamily="34" charset="0"/>
                <a:cs typeface="Segoe UI" panose="020B0502040204020203" pitchFamily="34" charset="0"/>
              </a:rPr>
              <a:t>Gasson</a:t>
            </a:r>
            <a:endParaRPr lang="en-US" b="1" dirty="0">
              <a:solidFill>
                <a:srgbClr val="002060"/>
              </a:solidFill>
              <a:latin typeface="Segoe UI" panose="020B0502040204020203" pitchFamily="34" charset="0"/>
              <a:cs typeface="Segoe UI" panose="020B0502040204020203" pitchFamily="34" charset="0"/>
            </a:endParaRPr>
          </a:p>
        </p:txBody>
      </p:sp>
      <p:sp>
        <p:nvSpPr>
          <p:cNvPr id="17" name="TextBox 16">
            <a:extLst>
              <a:ext uri="{FF2B5EF4-FFF2-40B4-BE49-F238E27FC236}">
                <a16:creationId xmlns:a16="http://schemas.microsoft.com/office/drawing/2014/main" id="{DDED3B13-7E13-CC98-E1E2-1DC3FA851BAC}"/>
              </a:ext>
            </a:extLst>
          </p:cNvPr>
          <p:cNvSpPr txBox="1"/>
          <p:nvPr/>
        </p:nvSpPr>
        <p:spPr>
          <a:xfrm>
            <a:off x="5407966" y="5802575"/>
            <a:ext cx="1553692" cy="307777"/>
          </a:xfrm>
          <a:prstGeom prst="rect">
            <a:avLst/>
          </a:prstGeom>
          <a:noFill/>
        </p:spPr>
        <p:txBody>
          <a:bodyPr wrap="square" rtlCol="0">
            <a:spAutoFit/>
          </a:bodyPr>
          <a:lstStyle/>
          <a:p>
            <a:r>
              <a:rPr lang="en-US" b="1" dirty="0">
                <a:solidFill>
                  <a:srgbClr val="002060"/>
                </a:solidFill>
                <a:latin typeface="Segoe UI" panose="020B0502040204020203" pitchFamily="34" charset="0"/>
                <a:cs typeface="Segoe UI" panose="020B0502040204020203" pitchFamily="34" charset="0"/>
              </a:rPr>
              <a:t>Pam Willis</a:t>
            </a:r>
          </a:p>
        </p:txBody>
      </p:sp>
      <p:sp>
        <p:nvSpPr>
          <p:cNvPr id="19" name="Title 19">
            <a:extLst>
              <a:ext uri="{FF2B5EF4-FFF2-40B4-BE49-F238E27FC236}">
                <a16:creationId xmlns:a16="http://schemas.microsoft.com/office/drawing/2014/main" id="{8D68A427-A689-8C04-1625-99E1DA745D95}"/>
              </a:ext>
            </a:extLst>
          </p:cNvPr>
          <p:cNvSpPr txBox="1">
            <a:spLocks/>
          </p:cNvSpPr>
          <p:nvPr/>
        </p:nvSpPr>
        <p:spPr>
          <a:xfrm>
            <a:off x="317810" y="2869699"/>
            <a:ext cx="8229600" cy="1143000"/>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3600" b="1" dirty="0">
                <a:solidFill>
                  <a:srgbClr val="002060"/>
                </a:solidFill>
                <a:latin typeface="Segoe UI Emoji" panose="020F0502020204030204" pitchFamily="34" charset="0"/>
                <a:cs typeface="Segoe UI Emoji" panose="020F0502020204030204" pitchFamily="34" charset="0"/>
              </a:rPr>
              <a:t>Koalas Class</a:t>
            </a:r>
          </a:p>
        </p:txBody>
      </p:sp>
      <p:pic>
        <p:nvPicPr>
          <p:cNvPr id="4" name="Picture 6">
            <a:extLst>
              <a:ext uri="{FF2B5EF4-FFF2-40B4-BE49-F238E27FC236}">
                <a16:creationId xmlns:a16="http://schemas.microsoft.com/office/drawing/2014/main" id="{89E19527-FD44-7F10-1A56-A9957139A81F}"/>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84872" y="1137589"/>
            <a:ext cx="1895475" cy="1895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person wearing glasses&#10;&#10;Description automatically generated with low confidence">
            <a:extLst>
              <a:ext uri="{FF2B5EF4-FFF2-40B4-BE49-F238E27FC236}">
                <a16:creationId xmlns:a16="http://schemas.microsoft.com/office/drawing/2014/main" id="{1C6BC7FA-2C87-5268-6757-97B9119D6F2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182342" y="3824937"/>
            <a:ext cx="1519983" cy="1931065"/>
          </a:xfrm>
          <a:prstGeom prst="rect">
            <a:avLst/>
          </a:prstGeom>
        </p:spPr>
      </p:pic>
      <p:pic>
        <p:nvPicPr>
          <p:cNvPr id="5122" name="Picture 2" descr="Mrs P Willis">
            <a:extLst>
              <a:ext uri="{FF2B5EF4-FFF2-40B4-BE49-F238E27FC236}">
                <a16:creationId xmlns:a16="http://schemas.microsoft.com/office/drawing/2014/main" id="{91071E80-F5F6-6190-6BDA-096039E1CFAA}"/>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166060" y="3811178"/>
            <a:ext cx="1519983" cy="197925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0359953-A691-CB81-E24F-B85974DC7315}"/>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SN</a:t>
            </a:r>
          </a:p>
        </p:txBody>
      </p:sp>
    </p:spTree>
    <p:extLst>
      <p:ext uri="{BB962C8B-B14F-4D97-AF65-F5344CB8AC3E}">
        <p14:creationId xmlns:p14="http://schemas.microsoft.com/office/powerpoint/2010/main" val="348381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20" name="Google Shape;120;p3"/>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6" name="Group 5">
            <a:extLst>
              <a:ext uri="{FF2B5EF4-FFF2-40B4-BE49-F238E27FC236}">
                <a16:creationId xmlns:a16="http://schemas.microsoft.com/office/drawing/2014/main" id="{CAF11565-454E-3EB9-297D-F3C3C353A5BF}"/>
              </a:ext>
            </a:extLst>
          </p:cNvPr>
          <p:cNvGrpSpPr/>
          <p:nvPr/>
        </p:nvGrpSpPr>
        <p:grpSpPr>
          <a:xfrm>
            <a:off x="126821" y="141248"/>
            <a:ext cx="9017179" cy="6658635"/>
            <a:chOff x="126821" y="141248"/>
            <a:chExt cx="9017179" cy="6658635"/>
          </a:xfrm>
        </p:grpSpPr>
        <p:pic>
          <p:nvPicPr>
            <p:cNvPr id="10" name="Google Shape;94;p1">
              <a:extLst>
                <a:ext uri="{FF2B5EF4-FFF2-40B4-BE49-F238E27FC236}">
                  <a16:creationId xmlns:a16="http://schemas.microsoft.com/office/drawing/2014/main" id="{490177C0-FFFF-9761-2FE0-4F10C4994302}"/>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13" name="Google Shape;106;p2" descr="Related image">
              <a:extLst>
                <a:ext uri="{FF2B5EF4-FFF2-40B4-BE49-F238E27FC236}">
                  <a16:creationId xmlns:a16="http://schemas.microsoft.com/office/drawing/2014/main" id="{1173979F-8EDC-DF0D-0E47-A52C5A4E1CF9}"/>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20" name="Title 19">
            <a:extLst>
              <a:ext uri="{FF2B5EF4-FFF2-40B4-BE49-F238E27FC236}">
                <a16:creationId xmlns:a16="http://schemas.microsoft.com/office/drawing/2014/main" id="{7CD048A0-B557-6B17-CEFA-E48E388CC370}"/>
              </a:ext>
            </a:extLst>
          </p:cNvPr>
          <p:cNvSpPr>
            <a:spLocks noGrp="1"/>
          </p:cNvSpPr>
          <p:nvPr>
            <p:ph type="title"/>
          </p:nvPr>
        </p:nvSpPr>
        <p:spPr>
          <a:xfrm>
            <a:off x="498088" y="157953"/>
            <a:ext cx="8229600" cy="1143000"/>
          </a:xfrm>
        </p:spPr>
        <p:txBody>
          <a:bodyPr>
            <a:noAutofit/>
          </a:bodyPr>
          <a:lstStyle/>
          <a:p>
            <a:r>
              <a:rPr lang="en-US" sz="3600" b="1" dirty="0">
                <a:solidFill>
                  <a:srgbClr val="002060"/>
                </a:solidFill>
                <a:latin typeface="Segoe UI Emoji" panose="020F0502020204030204" pitchFamily="34" charset="0"/>
                <a:cs typeface="Segoe UI Emoji" panose="020F0502020204030204" pitchFamily="34" charset="0"/>
              </a:rPr>
              <a:t>KS1 Teachers and Teaching Assistants</a:t>
            </a:r>
          </a:p>
        </p:txBody>
      </p:sp>
      <p:sp>
        <p:nvSpPr>
          <p:cNvPr id="17" name="TextBox 16">
            <a:extLst>
              <a:ext uri="{FF2B5EF4-FFF2-40B4-BE49-F238E27FC236}">
                <a16:creationId xmlns:a16="http://schemas.microsoft.com/office/drawing/2014/main" id="{DDED3B13-7E13-CC98-E1E2-1DC3FA851BAC}"/>
              </a:ext>
            </a:extLst>
          </p:cNvPr>
          <p:cNvSpPr txBox="1"/>
          <p:nvPr/>
        </p:nvSpPr>
        <p:spPr>
          <a:xfrm>
            <a:off x="5380347" y="5802922"/>
            <a:ext cx="1553692" cy="307777"/>
          </a:xfrm>
          <a:prstGeom prst="rect">
            <a:avLst/>
          </a:prstGeom>
          <a:noFill/>
        </p:spPr>
        <p:txBody>
          <a:bodyPr wrap="square" rtlCol="0">
            <a:spAutoFit/>
          </a:bodyPr>
          <a:lstStyle/>
          <a:p>
            <a:r>
              <a:rPr lang="en-US" b="1" dirty="0">
                <a:solidFill>
                  <a:srgbClr val="002060"/>
                </a:solidFill>
                <a:latin typeface="Segoe UI" panose="020B0502040204020203" pitchFamily="34" charset="0"/>
                <a:cs typeface="Segoe UI" panose="020B0502040204020203" pitchFamily="34" charset="0"/>
              </a:rPr>
              <a:t>Caroline Rose</a:t>
            </a:r>
          </a:p>
        </p:txBody>
      </p:sp>
      <p:sp>
        <p:nvSpPr>
          <p:cNvPr id="19" name="Title 19">
            <a:extLst>
              <a:ext uri="{FF2B5EF4-FFF2-40B4-BE49-F238E27FC236}">
                <a16:creationId xmlns:a16="http://schemas.microsoft.com/office/drawing/2014/main" id="{8D68A427-A689-8C04-1625-99E1DA745D95}"/>
              </a:ext>
            </a:extLst>
          </p:cNvPr>
          <p:cNvSpPr txBox="1">
            <a:spLocks/>
          </p:cNvSpPr>
          <p:nvPr/>
        </p:nvSpPr>
        <p:spPr>
          <a:xfrm>
            <a:off x="317810" y="2869699"/>
            <a:ext cx="8229600" cy="1143000"/>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3600" b="1" dirty="0">
                <a:solidFill>
                  <a:srgbClr val="002060"/>
                </a:solidFill>
                <a:latin typeface="Segoe UI Emoji" panose="020F0502020204030204" pitchFamily="34" charset="0"/>
                <a:cs typeface="Segoe UI Emoji" panose="020F0502020204030204" pitchFamily="34" charset="0"/>
              </a:rPr>
              <a:t>Kangaroos Class</a:t>
            </a:r>
          </a:p>
        </p:txBody>
      </p:sp>
      <p:sp>
        <p:nvSpPr>
          <p:cNvPr id="21" name="TextBox 20">
            <a:extLst>
              <a:ext uri="{FF2B5EF4-FFF2-40B4-BE49-F238E27FC236}">
                <a16:creationId xmlns:a16="http://schemas.microsoft.com/office/drawing/2014/main" id="{EB59F8BE-02F3-37A6-52FA-50129DD0002F}"/>
              </a:ext>
            </a:extLst>
          </p:cNvPr>
          <p:cNvSpPr txBox="1"/>
          <p:nvPr/>
        </p:nvSpPr>
        <p:spPr>
          <a:xfrm>
            <a:off x="10489434" y="7648127"/>
            <a:ext cx="539953" cy="954107"/>
          </a:xfrm>
          <a:prstGeom prst="rect">
            <a:avLst/>
          </a:prstGeom>
          <a:noFill/>
        </p:spPr>
        <p:txBody>
          <a:bodyPr wrap="square" rtlCol="0">
            <a:spAutoFit/>
          </a:bodyPr>
          <a:lstStyle/>
          <a:p>
            <a:r>
              <a:rPr lang="en-US" dirty="0">
                <a:solidFill>
                  <a:srgbClr val="002060"/>
                </a:solidFill>
                <a:latin typeface="Segoe UI" panose="020B0502040204020203" pitchFamily="34" charset="0"/>
                <a:cs typeface="Segoe UI" panose="020B0502040204020203" pitchFamily="34" charset="0"/>
              </a:rPr>
              <a:t>Leisa Hickman</a:t>
            </a:r>
          </a:p>
        </p:txBody>
      </p:sp>
      <p:pic>
        <p:nvPicPr>
          <p:cNvPr id="2" name="Picture 8">
            <a:extLst>
              <a:ext uri="{FF2B5EF4-FFF2-40B4-BE49-F238E27FC236}">
                <a16:creationId xmlns:a16="http://schemas.microsoft.com/office/drawing/2014/main" id="{FE660B15-5D9D-17AA-0C57-B7AD452C07C0}"/>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84872" y="1137589"/>
            <a:ext cx="1895475" cy="1895475"/>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a:extLst>
              <a:ext uri="{FF2B5EF4-FFF2-40B4-BE49-F238E27FC236}">
                <a16:creationId xmlns:a16="http://schemas.microsoft.com/office/drawing/2014/main" id="{6297528F-26B1-C649-B303-8B7C9D376821}"/>
              </a:ext>
            </a:extLst>
          </p:cNvPr>
          <p:cNvGrpSpPr/>
          <p:nvPr/>
        </p:nvGrpSpPr>
        <p:grpSpPr>
          <a:xfrm>
            <a:off x="634486" y="3848014"/>
            <a:ext cx="3267657" cy="2345764"/>
            <a:chOff x="2100410" y="3683329"/>
            <a:chExt cx="3267657" cy="2345764"/>
          </a:xfrm>
        </p:grpSpPr>
        <p:pic>
          <p:nvPicPr>
            <p:cNvPr id="7" name="Picture 6" descr="A picture containing person, smiling, posing&#10;&#10;Description automatically generated">
              <a:extLst>
                <a:ext uri="{FF2B5EF4-FFF2-40B4-BE49-F238E27FC236}">
                  <a16:creationId xmlns:a16="http://schemas.microsoft.com/office/drawing/2014/main" id="{775A1738-E5BB-9185-4F23-D2D4A128496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100410" y="3684979"/>
              <a:ext cx="1544851" cy="1931064"/>
            </a:xfrm>
            <a:prstGeom prst="rect">
              <a:avLst/>
            </a:prstGeom>
          </p:spPr>
        </p:pic>
        <p:sp>
          <p:nvSpPr>
            <p:cNvPr id="8" name="TextBox 7">
              <a:extLst>
                <a:ext uri="{FF2B5EF4-FFF2-40B4-BE49-F238E27FC236}">
                  <a16:creationId xmlns:a16="http://schemas.microsoft.com/office/drawing/2014/main" id="{48150324-0D25-D552-1B09-AADE8A7325A2}"/>
                </a:ext>
              </a:extLst>
            </p:cNvPr>
            <p:cNvSpPr txBox="1"/>
            <p:nvPr/>
          </p:nvSpPr>
          <p:spPr>
            <a:xfrm>
              <a:off x="2584505" y="5721316"/>
              <a:ext cx="2783562" cy="307777"/>
            </a:xfrm>
            <a:prstGeom prst="rect">
              <a:avLst/>
            </a:prstGeom>
            <a:noFill/>
          </p:spPr>
          <p:txBody>
            <a:bodyPr wrap="square" rtlCol="0">
              <a:spAutoFit/>
            </a:bodyPr>
            <a:lstStyle/>
            <a:p>
              <a:r>
                <a:rPr lang="en-US" b="1" dirty="0">
                  <a:solidFill>
                    <a:srgbClr val="002060"/>
                  </a:solidFill>
                  <a:latin typeface="Segoe UI" panose="020B0502040204020203" pitchFamily="34" charset="0"/>
                  <a:cs typeface="Segoe UI" panose="020B0502040204020203" pitchFamily="34" charset="0"/>
                </a:rPr>
                <a:t>Emily </a:t>
              </a:r>
              <a:r>
                <a:rPr lang="en-US" b="1" dirty="0" err="1">
                  <a:solidFill>
                    <a:srgbClr val="002060"/>
                  </a:solidFill>
                  <a:latin typeface="Segoe UI" panose="020B0502040204020203" pitchFamily="34" charset="0"/>
                  <a:cs typeface="Segoe UI" panose="020B0502040204020203" pitchFamily="34" charset="0"/>
                </a:rPr>
                <a:t>Scozzi</a:t>
              </a:r>
              <a:r>
                <a:rPr lang="en-US" b="1" dirty="0">
                  <a:solidFill>
                    <a:srgbClr val="002060"/>
                  </a:solidFill>
                  <a:latin typeface="Segoe UI" panose="020B0502040204020203" pitchFamily="34" charset="0"/>
                  <a:cs typeface="Segoe UI" panose="020B0502040204020203" pitchFamily="34" charset="0"/>
                </a:rPr>
                <a:t> &amp; Katy Harrison</a:t>
              </a:r>
            </a:p>
          </p:txBody>
        </p:sp>
        <p:pic>
          <p:nvPicPr>
            <p:cNvPr id="9" name="Picture 2" descr="Mrs K Harrison">
              <a:extLst>
                <a:ext uri="{FF2B5EF4-FFF2-40B4-BE49-F238E27FC236}">
                  <a16:creationId xmlns:a16="http://schemas.microsoft.com/office/drawing/2014/main" id="{D65F33BE-77E0-FAF3-A657-85998B60256E}"/>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731510" y="3683329"/>
              <a:ext cx="1544851" cy="1934365"/>
            </a:xfrm>
            <a:prstGeom prst="rect">
              <a:avLst/>
            </a:prstGeom>
            <a:noFill/>
            <a:extLst>
              <a:ext uri="{909E8E84-426E-40DD-AFC4-6F175D3DCCD1}">
                <a14:hiddenFill xmlns:a14="http://schemas.microsoft.com/office/drawing/2010/main">
                  <a:solidFill>
                    <a:srgbClr val="FFFFFF"/>
                  </a:solidFill>
                </a14:hiddenFill>
              </a:ext>
            </a:extLst>
          </p:spPr>
        </p:pic>
      </p:grpSp>
      <p:pic>
        <p:nvPicPr>
          <p:cNvPr id="7170" name="Picture 2" descr="Ms C Rose">
            <a:extLst>
              <a:ext uri="{FF2B5EF4-FFF2-40B4-BE49-F238E27FC236}">
                <a16:creationId xmlns:a16="http://schemas.microsoft.com/office/drawing/2014/main" id="{1FA7C218-BF11-92D9-A936-EBCD877EA69F}"/>
              </a:ext>
            </a:extLst>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5099125" y="3848839"/>
            <a:ext cx="1779289" cy="193271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C2101B6-22D2-D852-07F4-1BE8627B8D07}"/>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SN</a:t>
            </a:r>
          </a:p>
        </p:txBody>
      </p:sp>
    </p:spTree>
    <p:extLst>
      <p:ext uri="{BB962C8B-B14F-4D97-AF65-F5344CB8AC3E}">
        <p14:creationId xmlns:p14="http://schemas.microsoft.com/office/powerpoint/2010/main" val="1103604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95"/>
        <p:cNvGrpSpPr/>
        <p:nvPr/>
      </p:nvGrpSpPr>
      <p:grpSpPr>
        <a:xfrm>
          <a:off x="0" y="0"/>
          <a:ext cx="0" cy="0"/>
          <a:chOff x="0" y="0"/>
          <a:chExt cx="0" cy="0"/>
        </a:xfrm>
      </p:grpSpPr>
      <p:pic>
        <p:nvPicPr>
          <p:cNvPr id="1030" name="Picture 6" descr="Music – Hendal Primary School">
            <a:extLst>
              <a:ext uri="{FF2B5EF4-FFF2-40B4-BE49-F238E27FC236}">
                <a16:creationId xmlns:a16="http://schemas.microsoft.com/office/drawing/2014/main" id="{252DF19F-0D8A-A785-BBBB-45A89CC465C6}"/>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58849" y="1229523"/>
            <a:ext cx="1981200" cy="23050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E Primary – &quot;Where the HOW matters more than the WHAT&quot;">
            <a:extLst>
              <a:ext uri="{FF2B5EF4-FFF2-40B4-BE49-F238E27FC236}">
                <a16:creationId xmlns:a16="http://schemas.microsoft.com/office/drawing/2014/main" id="{7C2DC878-9CE5-9113-972E-423942CEAC39}"/>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476215">
            <a:off x="3306637" y="1671640"/>
            <a:ext cx="2587233" cy="1965983"/>
          </a:xfrm>
          <a:prstGeom prst="rect">
            <a:avLst/>
          </a:prstGeom>
          <a:noFill/>
          <a:extLst>
            <a:ext uri="{909E8E84-426E-40DD-AFC4-6F175D3DCCD1}">
              <a14:hiddenFill xmlns:a14="http://schemas.microsoft.com/office/drawing/2010/main">
                <a:solidFill>
                  <a:srgbClr val="FFFFFF"/>
                </a:solidFill>
              </a14:hiddenFill>
            </a:ext>
          </a:extLst>
        </p:spPr>
      </p:pic>
      <p:pic>
        <p:nvPicPr>
          <p:cNvPr id="197" name="Google Shape;197;p8" descr="Image result for french flag">
            <a:hlinkClick r:id="rId5"/>
          </p:cNvPr>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83104" y="1143000"/>
            <a:ext cx="1888273" cy="1730532"/>
          </a:xfrm>
          <a:prstGeom prst="rect">
            <a:avLst/>
          </a:prstGeom>
          <a:noFill/>
          <a:ln>
            <a:noFill/>
          </a:ln>
        </p:spPr>
      </p:pic>
      <p:sp>
        <p:nvSpPr>
          <p:cNvPr id="203" name="Google Shape;203;p8"/>
          <p:cNvSpPr txBox="1"/>
          <p:nvPr/>
        </p:nvSpPr>
        <p:spPr>
          <a:xfrm>
            <a:off x="705842" y="4380109"/>
            <a:ext cx="2685208"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rgbClr val="002060"/>
                </a:solidFill>
                <a:latin typeface="Segoe UI Emoji" panose="020B0502040204020203" pitchFamily="34" charset="0"/>
                <a:ea typeface="Segoe UI Emoji" panose="020B0502040204020203" pitchFamily="34" charset="0"/>
                <a:sym typeface="Arial"/>
              </a:rPr>
              <a:t>Madame Shipp</a:t>
            </a:r>
            <a:endParaRPr sz="2800" b="1" dirty="0">
              <a:solidFill>
                <a:srgbClr val="002060"/>
              </a:solidFill>
              <a:latin typeface="Segoe UI Emoji" panose="020B0502040204020203" pitchFamily="34" charset="0"/>
              <a:ea typeface="Segoe UI Emoji" panose="020B0502040204020203" pitchFamily="34" charset="0"/>
              <a:sym typeface="Arial"/>
            </a:endParaRPr>
          </a:p>
        </p:txBody>
      </p:sp>
      <p:sp>
        <p:nvSpPr>
          <p:cNvPr id="208" name="Google Shape;208;p8"/>
          <p:cNvSpPr txBox="1"/>
          <p:nvPr/>
        </p:nvSpPr>
        <p:spPr>
          <a:xfrm>
            <a:off x="6833013" y="4380109"/>
            <a:ext cx="1676500"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dirty="0">
                <a:solidFill>
                  <a:srgbClr val="002060"/>
                </a:solidFill>
                <a:latin typeface="Segoe UI Emoji" panose="020B0502040204020203" pitchFamily="34" charset="0"/>
                <a:ea typeface="Segoe UI Emoji" panose="020B0502040204020203" pitchFamily="34" charset="0"/>
                <a:sym typeface="Arial"/>
              </a:rPr>
              <a:t>Mr Mott</a:t>
            </a:r>
            <a:endParaRPr sz="2800" b="1" dirty="0">
              <a:solidFill>
                <a:srgbClr val="002060"/>
              </a:solidFill>
              <a:latin typeface="Segoe UI Emoji" panose="020B0502040204020203" pitchFamily="34" charset="0"/>
              <a:ea typeface="Segoe UI Emoji" panose="020B0502040204020203" pitchFamily="34" charset="0"/>
              <a:sym typeface="Arial"/>
            </a:endParaRPr>
          </a:p>
        </p:txBody>
      </p:sp>
      <p:pic>
        <p:nvPicPr>
          <p:cNvPr id="16" name="Picture 15" descr="A picture containing person&#10;&#10;Description automatically generated">
            <a:extLst>
              <a:ext uri="{FF2B5EF4-FFF2-40B4-BE49-F238E27FC236}">
                <a16:creationId xmlns:a16="http://schemas.microsoft.com/office/drawing/2014/main" id="{9635283C-B86C-B1AE-E30E-E51B21C3F9B9}"/>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67625" y="2265860"/>
            <a:ext cx="1717377" cy="2146721"/>
          </a:xfrm>
          <a:prstGeom prst="rect">
            <a:avLst/>
          </a:prstGeom>
        </p:spPr>
      </p:pic>
      <p:sp>
        <p:nvSpPr>
          <p:cNvPr id="18" name="Google Shape;120;p3">
            <a:extLst>
              <a:ext uri="{FF2B5EF4-FFF2-40B4-BE49-F238E27FC236}">
                <a16:creationId xmlns:a16="http://schemas.microsoft.com/office/drawing/2014/main" id="{01942A1E-9FE7-49BC-370F-1A3303EF10AC}"/>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pic>
        <p:nvPicPr>
          <p:cNvPr id="2050" name="Picture 2" descr="Image preview">
            <a:extLst>
              <a:ext uri="{FF2B5EF4-FFF2-40B4-BE49-F238E27FC236}">
                <a16:creationId xmlns:a16="http://schemas.microsoft.com/office/drawing/2014/main" id="{DFFF30AE-EEF6-2944-4E12-E3A9091F8540}"/>
              </a:ext>
            </a:extLst>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6931045" y="2467024"/>
            <a:ext cx="1480435" cy="1875706"/>
          </a:xfrm>
          <a:prstGeom prst="rect">
            <a:avLst/>
          </a:prstGeom>
          <a:noFill/>
          <a:extLst>
            <a:ext uri="{909E8E84-426E-40DD-AFC4-6F175D3DCCD1}">
              <a14:hiddenFill xmlns:a14="http://schemas.microsoft.com/office/drawing/2010/main">
                <a:solidFill>
                  <a:srgbClr val="FFFFFF"/>
                </a:solidFill>
              </a14:hiddenFill>
            </a:ext>
          </a:extLst>
        </p:spPr>
      </p:pic>
      <p:pic>
        <p:nvPicPr>
          <p:cNvPr id="2" name="Google Shape;106;p2" descr="Related image">
            <a:extLst>
              <a:ext uri="{FF2B5EF4-FFF2-40B4-BE49-F238E27FC236}">
                <a16:creationId xmlns:a16="http://schemas.microsoft.com/office/drawing/2014/main" id="{5557C146-AA81-9667-C001-E6CC905165FC}"/>
              </a:ext>
            </a:extLst>
          </p:cNvPr>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sp>
        <p:nvSpPr>
          <p:cNvPr id="3" name="Google Shape;203;p8">
            <a:extLst>
              <a:ext uri="{FF2B5EF4-FFF2-40B4-BE49-F238E27FC236}">
                <a16:creationId xmlns:a16="http://schemas.microsoft.com/office/drawing/2014/main" id="{1CA2DF20-7A8A-9ECC-A44E-CDE41B0BD5EF}"/>
              </a:ext>
            </a:extLst>
          </p:cNvPr>
          <p:cNvSpPr txBox="1"/>
          <p:nvPr/>
        </p:nvSpPr>
        <p:spPr>
          <a:xfrm>
            <a:off x="3872963" y="5640885"/>
            <a:ext cx="1816695"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rgbClr val="002060"/>
                </a:solidFill>
                <a:latin typeface="Segoe UI Emoji" panose="020B0502040204020203" pitchFamily="34" charset="0"/>
                <a:ea typeface="Segoe UI Emoji" panose="020B0502040204020203" pitchFamily="34" charset="0"/>
                <a:sym typeface="Arial"/>
              </a:rPr>
              <a:t>Mr Lelliott</a:t>
            </a:r>
            <a:endParaRPr sz="2800" b="1" dirty="0">
              <a:solidFill>
                <a:srgbClr val="002060"/>
              </a:solidFill>
              <a:latin typeface="Segoe UI Emoji" panose="020B0502040204020203" pitchFamily="34" charset="0"/>
              <a:ea typeface="Segoe UI Emoji" panose="020B0502040204020203" pitchFamily="34" charset="0"/>
              <a:sym typeface="Arial"/>
            </a:endParaRPr>
          </a:p>
        </p:txBody>
      </p:sp>
      <p:sp>
        <p:nvSpPr>
          <p:cNvPr id="4" name="Title 2">
            <a:extLst>
              <a:ext uri="{FF2B5EF4-FFF2-40B4-BE49-F238E27FC236}">
                <a16:creationId xmlns:a16="http://schemas.microsoft.com/office/drawing/2014/main" id="{93CB9579-834A-C709-49E2-DE7A7AEF8BA8}"/>
              </a:ext>
            </a:extLst>
          </p:cNvPr>
          <p:cNvSpPr txBox="1">
            <a:spLocks/>
          </p:cNvSpPr>
          <p:nvPr/>
        </p:nvSpPr>
        <p:spPr>
          <a:xfrm>
            <a:off x="257611" y="141248"/>
            <a:ext cx="8229600" cy="1143000"/>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GB" sz="3600" b="1" dirty="0">
                <a:solidFill>
                  <a:srgbClr val="002060"/>
                </a:solidFill>
                <a:latin typeface="Segoe UI Emoji" panose="020B0502040204020203" pitchFamily="34" charset="0"/>
                <a:ea typeface="Segoe UI Emoji" panose="020B0502040204020203" pitchFamily="34" charset="0"/>
                <a:cs typeface="Arial"/>
                <a:sym typeface="Arial"/>
              </a:rPr>
              <a:t>Specialist Teachers</a:t>
            </a:r>
            <a:endParaRPr lang="en-GB" sz="3600" dirty="0">
              <a:solidFill>
                <a:srgbClr val="002060"/>
              </a:solidFill>
              <a:latin typeface="Segoe UI Emoji" panose="020B0502040204020203" pitchFamily="34" charset="0"/>
              <a:ea typeface="Segoe UI Emoji" panose="020B0502040204020203" pitchFamily="34" charset="0"/>
            </a:endParaRPr>
          </a:p>
        </p:txBody>
      </p:sp>
      <p:pic>
        <p:nvPicPr>
          <p:cNvPr id="5" name="Picture 4">
            <a:extLst>
              <a:ext uri="{FF2B5EF4-FFF2-40B4-BE49-F238E27FC236}">
                <a16:creationId xmlns:a16="http://schemas.microsoft.com/office/drawing/2014/main" id="{83CD31D7-DD2C-E551-70B9-A61A33988136}"/>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3718605" y="3127880"/>
            <a:ext cx="1971053" cy="2448548"/>
          </a:xfrm>
          <a:prstGeom prst="rect">
            <a:avLst/>
          </a:prstGeom>
        </p:spPr>
      </p:pic>
      <p:sp>
        <p:nvSpPr>
          <p:cNvPr id="6" name="TextBox 5">
            <a:extLst>
              <a:ext uri="{FF2B5EF4-FFF2-40B4-BE49-F238E27FC236}">
                <a16:creationId xmlns:a16="http://schemas.microsoft.com/office/drawing/2014/main" id="{78407185-B9C3-1AB0-4CCF-BE17E3661D97}"/>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KH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44"/>
        <p:cNvGrpSpPr/>
        <p:nvPr/>
      </p:nvGrpSpPr>
      <p:grpSpPr>
        <a:xfrm>
          <a:off x="0" y="0"/>
          <a:ext cx="0" cy="0"/>
          <a:chOff x="0" y="0"/>
          <a:chExt cx="0" cy="0"/>
        </a:xfrm>
      </p:grpSpPr>
      <p:sp>
        <p:nvSpPr>
          <p:cNvPr id="145" name="Google Shape;145;p5"/>
          <p:cNvSpPr txBox="1">
            <a:spLocks noGrp="1"/>
          </p:cNvSpPr>
          <p:nvPr>
            <p:ph type="title"/>
          </p:nvPr>
        </p:nvSpPr>
        <p:spPr>
          <a:xfrm>
            <a:off x="498088" y="153437"/>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5000"/>
              <a:buFont typeface="Arial"/>
              <a:buNone/>
            </a:pPr>
            <a:r>
              <a:rPr lang="en-GB" sz="3600" b="1" dirty="0">
                <a:solidFill>
                  <a:srgbClr val="002060"/>
                </a:solidFill>
                <a:latin typeface="Segoe UI Emoji" panose="020B0502040204020203" pitchFamily="34" charset="0"/>
                <a:ea typeface="Segoe UI Emoji" panose="020B0502040204020203" pitchFamily="34" charset="0"/>
                <a:cs typeface="Arial"/>
                <a:sym typeface="Arial"/>
              </a:rPr>
              <a:t>Autumn 1 topics</a:t>
            </a:r>
            <a:endParaRPr sz="3600" b="1" dirty="0">
              <a:solidFill>
                <a:srgbClr val="002060"/>
              </a:solidFill>
              <a:latin typeface="Segoe UI Emoji" panose="020B0502040204020203" pitchFamily="34" charset="0"/>
              <a:ea typeface="Segoe UI Emoji" panose="020B0502040204020203" pitchFamily="34" charset="0"/>
              <a:cs typeface="Arial"/>
              <a:sym typeface="Arial"/>
            </a:endParaRPr>
          </a:p>
        </p:txBody>
      </p:sp>
      <p:pic>
        <p:nvPicPr>
          <p:cNvPr id="3" name="Picture 2">
            <a:extLst>
              <a:ext uri="{FF2B5EF4-FFF2-40B4-BE49-F238E27FC236}">
                <a16:creationId xmlns:a16="http://schemas.microsoft.com/office/drawing/2014/main" id="{B48476B0-F9B8-D5AB-4F6B-601DE347C7F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662772" y="1432319"/>
            <a:ext cx="4100228" cy="3722537"/>
          </a:xfrm>
          <a:prstGeom prst="rect">
            <a:avLst/>
          </a:prstGeom>
        </p:spPr>
      </p:pic>
      <p:sp>
        <p:nvSpPr>
          <p:cNvPr id="12" name="Google Shape;120;p3">
            <a:extLst>
              <a:ext uri="{FF2B5EF4-FFF2-40B4-BE49-F238E27FC236}">
                <a16:creationId xmlns:a16="http://schemas.microsoft.com/office/drawing/2014/main" id="{7C57D9D3-26B4-99AD-30B5-E9EED32BE066}"/>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pic>
        <p:nvPicPr>
          <p:cNvPr id="1026" name="Picture 2" descr="All Projects (Welsh) | Cornerstones Education">
            <a:extLst>
              <a:ext uri="{FF2B5EF4-FFF2-40B4-BE49-F238E27FC236}">
                <a16:creationId xmlns:a16="http://schemas.microsoft.com/office/drawing/2014/main" id="{E18FC6EA-6468-091F-1487-BDDE512ACF14}"/>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312453" y="1447757"/>
            <a:ext cx="4100228" cy="1981244"/>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a:extLst>
              <a:ext uri="{FF2B5EF4-FFF2-40B4-BE49-F238E27FC236}">
                <a16:creationId xmlns:a16="http://schemas.microsoft.com/office/drawing/2014/main" id="{4F9F92EB-1CE6-347A-E5B0-2BB78784CDEC}"/>
              </a:ext>
            </a:extLst>
          </p:cNvPr>
          <p:cNvGrpSpPr/>
          <p:nvPr/>
        </p:nvGrpSpPr>
        <p:grpSpPr>
          <a:xfrm>
            <a:off x="126821" y="141248"/>
            <a:ext cx="9017179" cy="6658635"/>
            <a:chOff x="126821" y="141248"/>
            <a:chExt cx="9017179" cy="6658635"/>
          </a:xfrm>
        </p:grpSpPr>
        <p:pic>
          <p:nvPicPr>
            <p:cNvPr id="4" name="Google Shape;94;p1">
              <a:extLst>
                <a:ext uri="{FF2B5EF4-FFF2-40B4-BE49-F238E27FC236}">
                  <a16:creationId xmlns:a16="http://schemas.microsoft.com/office/drawing/2014/main" id="{51B07242-6A6D-17FF-42C3-05031EDE48C4}"/>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5" name="Google Shape;106;p2" descr="Related image">
              <a:extLst>
                <a:ext uri="{FF2B5EF4-FFF2-40B4-BE49-F238E27FC236}">
                  <a16:creationId xmlns:a16="http://schemas.microsoft.com/office/drawing/2014/main" id="{7449891E-24FA-0104-22D5-10A81277FDA6}"/>
                </a:ext>
              </a:extLst>
            </p:cNvPr>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14" name="TextBox 13">
            <a:extLst>
              <a:ext uri="{FF2B5EF4-FFF2-40B4-BE49-F238E27FC236}">
                <a16:creationId xmlns:a16="http://schemas.microsoft.com/office/drawing/2014/main" id="{72BC0178-7B76-2CE6-9B3D-9C6758EFEE16}"/>
              </a:ext>
            </a:extLst>
          </p:cNvPr>
          <p:cNvSpPr txBox="1"/>
          <p:nvPr/>
        </p:nvSpPr>
        <p:spPr>
          <a:xfrm>
            <a:off x="1394192" y="5191864"/>
            <a:ext cx="1936749" cy="400110"/>
          </a:xfrm>
          <a:prstGeom prst="rect">
            <a:avLst/>
          </a:prstGeom>
          <a:noFill/>
        </p:spPr>
        <p:txBody>
          <a:bodyPr wrap="none" rtlCol="0">
            <a:spAutoFit/>
          </a:bodyPr>
          <a:lstStyle/>
          <a:p>
            <a:r>
              <a:rPr lang="en-GB" sz="2000" b="1" dirty="0">
                <a:solidFill>
                  <a:srgbClr val="002060"/>
                </a:solidFill>
                <a:latin typeface="Segoe UI Emoji" panose="020B0502040204020203" pitchFamily="34" charset="0"/>
                <a:ea typeface="Segoe UI Emoji" panose="020B0502040204020203" pitchFamily="34" charset="0"/>
              </a:rPr>
              <a:t>Dinosaur Planet</a:t>
            </a:r>
            <a:endParaRPr lang="en-US" sz="2000" b="1" dirty="0">
              <a:solidFill>
                <a:srgbClr val="002060"/>
              </a:solidFill>
              <a:latin typeface="Segoe UI Emoji" panose="020B0502040204020203" pitchFamily="34" charset="0"/>
              <a:ea typeface="Segoe UI Emoji" panose="020B0502040204020203" pitchFamily="34" charset="0"/>
            </a:endParaRPr>
          </a:p>
        </p:txBody>
      </p:sp>
      <p:sp>
        <p:nvSpPr>
          <p:cNvPr id="15" name="TextBox 14">
            <a:extLst>
              <a:ext uri="{FF2B5EF4-FFF2-40B4-BE49-F238E27FC236}">
                <a16:creationId xmlns:a16="http://schemas.microsoft.com/office/drawing/2014/main" id="{5FBC4504-A004-2F38-5052-10A593A2654D}"/>
              </a:ext>
            </a:extLst>
          </p:cNvPr>
          <p:cNvSpPr txBox="1"/>
          <p:nvPr/>
        </p:nvSpPr>
        <p:spPr>
          <a:xfrm>
            <a:off x="5981756" y="5191864"/>
            <a:ext cx="1462260" cy="400110"/>
          </a:xfrm>
          <a:prstGeom prst="rect">
            <a:avLst/>
          </a:prstGeom>
          <a:noFill/>
        </p:spPr>
        <p:txBody>
          <a:bodyPr wrap="none" rtlCol="0">
            <a:spAutoFit/>
          </a:bodyPr>
          <a:lstStyle/>
          <a:p>
            <a:r>
              <a:rPr lang="en-GB" sz="2000" b="1" dirty="0">
                <a:solidFill>
                  <a:srgbClr val="002060"/>
                </a:solidFill>
                <a:latin typeface="Segoe UI Emoji" panose="020B0502040204020203" pitchFamily="34" charset="0"/>
                <a:ea typeface="Segoe UI Emoji" panose="020B0502040204020203" pitchFamily="34" charset="0"/>
              </a:rPr>
              <a:t>Land Ahoy!</a:t>
            </a:r>
            <a:endParaRPr lang="en-US" sz="2000" b="1" dirty="0">
              <a:solidFill>
                <a:srgbClr val="002060"/>
              </a:solidFill>
              <a:latin typeface="Segoe UI Emoji" panose="020B0502040204020203" pitchFamily="34" charset="0"/>
              <a:ea typeface="Segoe UI Emoji" panose="020B0502040204020203" pitchFamily="34" charset="0"/>
            </a:endParaRPr>
          </a:p>
        </p:txBody>
      </p:sp>
      <p:pic>
        <p:nvPicPr>
          <p:cNvPr id="3074" name="Picture 2" descr="BBC One - Planet Dinosaur">
            <a:extLst>
              <a:ext uri="{FF2B5EF4-FFF2-40B4-BE49-F238E27FC236}">
                <a16:creationId xmlns:a16="http://schemas.microsoft.com/office/drawing/2014/main" id="{A254C9BD-E78D-A375-3B6D-588EA2D2BD41}"/>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312453" y="3429000"/>
            <a:ext cx="4109913" cy="172585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8DB2072-05B2-01DE-180F-EA96503CCE51}"/>
              </a:ext>
            </a:extLst>
          </p:cNvPr>
          <p:cNvSpPr txBox="1"/>
          <p:nvPr/>
        </p:nvSpPr>
        <p:spPr>
          <a:xfrm>
            <a:off x="42529" y="6492106"/>
            <a:ext cx="999462"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JH/ BG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59"/>
        <p:cNvGrpSpPr/>
        <p:nvPr/>
      </p:nvGrpSpPr>
      <p:grpSpPr>
        <a:xfrm>
          <a:off x="0" y="0"/>
          <a:ext cx="0" cy="0"/>
          <a:chOff x="0" y="0"/>
          <a:chExt cx="0" cy="0"/>
        </a:xfrm>
      </p:grpSpPr>
      <p:sp>
        <p:nvSpPr>
          <p:cNvPr id="161" name="Google Shape;161;p6"/>
          <p:cNvSpPr txBox="1">
            <a:spLocks noGrp="1"/>
          </p:cNvSpPr>
          <p:nvPr>
            <p:ph type="body" idx="1"/>
          </p:nvPr>
        </p:nvSpPr>
        <p:spPr>
          <a:xfrm>
            <a:off x="467544" y="1196752"/>
            <a:ext cx="8229600" cy="5184576"/>
          </a:xfrm>
          <a:prstGeom prst="rect">
            <a:avLst/>
          </a:prstGeom>
          <a:noFill/>
          <a:ln>
            <a:noFill/>
          </a:ln>
        </p:spPr>
        <p:txBody>
          <a:bodyPr spcFirstLastPara="1" wrap="square" lIns="91425" tIns="45700" rIns="91425" bIns="45700" anchor="t" anchorCtr="0">
            <a:normAutofit/>
          </a:bodyPr>
          <a:lstStyle/>
          <a:p>
            <a:pPr marL="342900" lvl="0" indent="-63500" algn="l" rtl="0">
              <a:spcBef>
                <a:spcPts val="0"/>
              </a:spcBef>
              <a:spcAft>
                <a:spcPts val="0"/>
              </a:spcAft>
              <a:buClr>
                <a:schemeClr val="dk1"/>
              </a:buClr>
              <a:buSzPts val="4400"/>
              <a:buNone/>
            </a:pPr>
            <a:endParaRPr sz="4400" dirty="0"/>
          </a:p>
          <a:p>
            <a:pPr marL="0" lvl="0" indent="0" algn="l" rtl="0">
              <a:spcBef>
                <a:spcPts val="880"/>
              </a:spcBef>
              <a:spcAft>
                <a:spcPts val="0"/>
              </a:spcAft>
              <a:buClr>
                <a:schemeClr val="dk1"/>
              </a:buClr>
              <a:buSzPts val="4000"/>
              <a:buNone/>
            </a:pPr>
            <a:r>
              <a:rPr lang="en-GB" sz="4000" dirty="0">
                <a:latin typeface="Arial"/>
                <a:ea typeface="Arial"/>
                <a:cs typeface="Arial"/>
                <a:sym typeface="Arial"/>
              </a:rPr>
              <a:t> </a:t>
            </a:r>
            <a:r>
              <a:rPr lang="en-GB" sz="4400" dirty="0"/>
              <a:t>  </a:t>
            </a:r>
            <a:endParaRPr dirty="0"/>
          </a:p>
        </p:txBody>
      </p:sp>
      <p:sp>
        <p:nvSpPr>
          <p:cNvPr id="3" name="Title 2">
            <a:extLst>
              <a:ext uri="{FF2B5EF4-FFF2-40B4-BE49-F238E27FC236}">
                <a16:creationId xmlns:a16="http://schemas.microsoft.com/office/drawing/2014/main" id="{4F067BF5-483F-AD55-87F8-7B6A0F6BD286}"/>
              </a:ext>
            </a:extLst>
          </p:cNvPr>
          <p:cNvSpPr>
            <a:spLocks noGrp="1"/>
          </p:cNvSpPr>
          <p:nvPr>
            <p:ph type="title"/>
          </p:nvPr>
        </p:nvSpPr>
        <p:spPr>
          <a:xfrm>
            <a:off x="467544" y="140423"/>
            <a:ext cx="8229600" cy="1143000"/>
          </a:xfrm>
        </p:spPr>
        <p:txBody>
          <a:bodyPr>
            <a:normAutofit/>
          </a:bodyPr>
          <a:lstStyle/>
          <a:p>
            <a:r>
              <a:rPr lang="en-GB" sz="3600" b="1" dirty="0">
                <a:solidFill>
                  <a:srgbClr val="002060"/>
                </a:solidFill>
                <a:latin typeface="Segoe UI Emoji" panose="020B0502040204020203" pitchFamily="34" charset="0"/>
                <a:ea typeface="Segoe UI Emoji" panose="020B0502040204020203" pitchFamily="34" charset="0"/>
                <a:cs typeface="Arial"/>
                <a:sym typeface="Arial"/>
              </a:rPr>
              <a:t>Curriculum Enrichment</a:t>
            </a:r>
            <a:endParaRPr lang="en-GB" sz="3600" dirty="0">
              <a:solidFill>
                <a:srgbClr val="002060"/>
              </a:solidFill>
              <a:latin typeface="Segoe UI Emoji" panose="020B0502040204020203" pitchFamily="34" charset="0"/>
              <a:ea typeface="Segoe UI Emoji" panose="020B0502040204020203" pitchFamily="34" charset="0"/>
            </a:endParaRPr>
          </a:p>
        </p:txBody>
      </p:sp>
      <p:sp>
        <p:nvSpPr>
          <p:cNvPr id="18" name="Google Shape;120;p3">
            <a:extLst>
              <a:ext uri="{FF2B5EF4-FFF2-40B4-BE49-F238E27FC236}">
                <a16:creationId xmlns:a16="http://schemas.microsoft.com/office/drawing/2014/main" id="{575985A6-A611-DBFC-E47B-5568FD65EEC5}"/>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2" name="Group 1">
            <a:extLst>
              <a:ext uri="{FF2B5EF4-FFF2-40B4-BE49-F238E27FC236}">
                <a16:creationId xmlns:a16="http://schemas.microsoft.com/office/drawing/2014/main" id="{3E71173A-324E-5E62-1C51-CCAEEE76A957}"/>
              </a:ext>
            </a:extLst>
          </p:cNvPr>
          <p:cNvGrpSpPr/>
          <p:nvPr/>
        </p:nvGrpSpPr>
        <p:grpSpPr>
          <a:xfrm>
            <a:off x="126821" y="99682"/>
            <a:ext cx="9017179" cy="6658635"/>
            <a:chOff x="126821" y="141248"/>
            <a:chExt cx="9017179" cy="6658635"/>
          </a:xfrm>
        </p:grpSpPr>
        <p:pic>
          <p:nvPicPr>
            <p:cNvPr id="4" name="Google Shape;94;p1">
              <a:extLst>
                <a:ext uri="{FF2B5EF4-FFF2-40B4-BE49-F238E27FC236}">
                  <a16:creationId xmlns:a16="http://schemas.microsoft.com/office/drawing/2014/main" id="{978412EA-1F4B-BA26-4FD9-FBFFAF8CBD69}"/>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5" name="Google Shape;106;p2" descr="Related image">
              <a:extLst>
                <a:ext uri="{FF2B5EF4-FFF2-40B4-BE49-F238E27FC236}">
                  <a16:creationId xmlns:a16="http://schemas.microsoft.com/office/drawing/2014/main" id="{DBB28460-D0B0-43E2-BE2C-9FD321FD2B54}"/>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pic>
        <p:nvPicPr>
          <p:cNvPr id="9" name="Picture 8" descr="A picture containing text, tool, handwriting, ground&#10;&#10;Description automatically generated">
            <a:extLst>
              <a:ext uri="{FF2B5EF4-FFF2-40B4-BE49-F238E27FC236}">
                <a16:creationId xmlns:a16="http://schemas.microsoft.com/office/drawing/2014/main" id="{67CCF340-A20D-ABDB-4D7D-A365E54C325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198611" y="4228441"/>
            <a:ext cx="2527315" cy="1895487"/>
          </a:xfrm>
          <a:prstGeom prst="rect">
            <a:avLst/>
          </a:prstGeom>
        </p:spPr>
      </p:pic>
      <p:pic>
        <p:nvPicPr>
          <p:cNvPr id="1026" name="Picture 2">
            <a:extLst>
              <a:ext uri="{FF2B5EF4-FFF2-40B4-BE49-F238E27FC236}">
                <a16:creationId xmlns:a16="http://schemas.microsoft.com/office/drawing/2014/main" id="{77D6B0AA-9457-50E0-BBB8-6F437D648968}"/>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569785" y="1138238"/>
            <a:ext cx="3047999" cy="229076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a:extLst>
              <a:ext uri="{FF2B5EF4-FFF2-40B4-BE49-F238E27FC236}">
                <a16:creationId xmlns:a16="http://schemas.microsoft.com/office/drawing/2014/main" id="{34E174A5-94B1-64A2-B878-9DE933C707B6}"/>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809103" y="3593164"/>
            <a:ext cx="3666931" cy="275019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preview">
            <a:extLst>
              <a:ext uri="{FF2B5EF4-FFF2-40B4-BE49-F238E27FC236}">
                <a16:creationId xmlns:a16="http://schemas.microsoft.com/office/drawing/2014/main" id="{C68CE34F-96CB-9A21-25D6-8DB0452D0BC1}"/>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775395" y="1150579"/>
            <a:ext cx="3486539" cy="262035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group of children in school uniforms working on sand&#10;&#10;Description automatically generated with low confidence">
            <a:extLst>
              <a:ext uri="{FF2B5EF4-FFF2-40B4-BE49-F238E27FC236}">
                <a16:creationId xmlns:a16="http://schemas.microsoft.com/office/drawing/2014/main" id="{574790D8-0689-F0BB-75BF-14DDF5D81B24}"/>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506106" y="3960319"/>
            <a:ext cx="2063679" cy="1547759"/>
          </a:xfrm>
          <a:prstGeom prst="rect">
            <a:avLst/>
          </a:prstGeom>
        </p:spPr>
      </p:pic>
      <p:sp>
        <p:nvSpPr>
          <p:cNvPr id="7" name="TextBox 6">
            <a:extLst>
              <a:ext uri="{FF2B5EF4-FFF2-40B4-BE49-F238E27FC236}">
                <a16:creationId xmlns:a16="http://schemas.microsoft.com/office/drawing/2014/main" id="{C3EA6786-257D-A551-A4C0-35A3B4BCFF65}"/>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BG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1" name="Google Shape;161;p6"/>
          <p:cNvSpPr txBox="1">
            <a:spLocks noGrp="1"/>
          </p:cNvSpPr>
          <p:nvPr>
            <p:ph type="body" idx="1"/>
          </p:nvPr>
        </p:nvSpPr>
        <p:spPr>
          <a:xfrm>
            <a:off x="467544" y="1196752"/>
            <a:ext cx="8229600" cy="5184576"/>
          </a:xfrm>
          <a:prstGeom prst="rect">
            <a:avLst/>
          </a:prstGeom>
          <a:noFill/>
          <a:ln>
            <a:noFill/>
          </a:ln>
        </p:spPr>
        <p:txBody>
          <a:bodyPr spcFirstLastPara="1" wrap="square" lIns="91425" tIns="45700" rIns="91425" bIns="45700" anchor="t" anchorCtr="0">
            <a:normAutofit/>
          </a:bodyPr>
          <a:lstStyle/>
          <a:p>
            <a:pPr marL="342900" lvl="0" indent="-63500" algn="l" rtl="0">
              <a:spcBef>
                <a:spcPts val="0"/>
              </a:spcBef>
              <a:spcAft>
                <a:spcPts val="0"/>
              </a:spcAft>
              <a:buClr>
                <a:schemeClr val="dk1"/>
              </a:buClr>
              <a:buSzPts val="4400"/>
              <a:buNone/>
            </a:pPr>
            <a:endParaRPr sz="4400" dirty="0"/>
          </a:p>
          <a:p>
            <a:pPr marL="0" lvl="0" indent="0" algn="l" rtl="0">
              <a:spcBef>
                <a:spcPts val="880"/>
              </a:spcBef>
              <a:spcAft>
                <a:spcPts val="0"/>
              </a:spcAft>
              <a:buClr>
                <a:schemeClr val="dk1"/>
              </a:buClr>
              <a:buSzPts val="4000"/>
              <a:buNone/>
            </a:pPr>
            <a:r>
              <a:rPr lang="en-GB" sz="4000" dirty="0">
                <a:latin typeface="Arial"/>
                <a:ea typeface="Arial"/>
                <a:cs typeface="Arial"/>
                <a:sym typeface="Arial"/>
              </a:rPr>
              <a:t> </a:t>
            </a:r>
            <a:r>
              <a:rPr lang="en-GB" sz="4400" dirty="0"/>
              <a:t>  </a:t>
            </a:r>
            <a:endParaRPr dirty="0"/>
          </a:p>
        </p:txBody>
      </p:sp>
      <p:sp>
        <p:nvSpPr>
          <p:cNvPr id="3" name="Title 2">
            <a:extLst>
              <a:ext uri="{FF2B5EF4-FFF2-40B4-BE49-F238E27FC236}">
                <a16:creationId xmlns:a16="http://schemas.microsoft.com/office/drawing/2014/main" id="{4F067BF5-483F-AD55-87F8-7B6A0F6BD286}"/>
              </a:ext>
            </a:extLst>
          </p:cNvPr>
          <p:cNvSpPr>
            <a:spLocks noGrp="1"/>
          </p:cNvSpPr>
          <p:nvPr>
            <p:ph type="title"/>
          </p:nvPr>
        </p:nvSpPr>
        <p:spPr>
          <a:xfrm>
            <a:off x="467544" y="140423"/>
            <a:ext cx="8229600" cy="1143000"/>
          </a:xfrm>
        </p:spPr>
        <p:txBody>
          <a:bodyPr>
            <a:normAutofit/>
          </a:bodyPr>
          <a:lstStyle/>
          <a:p>
            <a:r>
              <a:rPr lang="en-GB" sz="3600" b="1" dirty="0">
                <a:solidFill>
                  <a:srgbClr val="002060"/>
                </a:solidFill>
                <a:latin typeface="Segoe UI Emoji" panose="020B0502040204020203" pitchFamily="34" charset="0"/>
                <a:ea typeface="Segoe UI Emoji" panose="020B0502040204020203" pitchFamily="34" charset="0"/>
                <a:cs typeface="Arial"/>
                <a:sym typeface="Arial"/>
              </a:rPr>
              <a:t>Curriculum Enrichment</a:t>
            </a:r>
            <a:endParaRPr lang="en-GB" sz="3600" dirty="0">
              <a:solidFill>
                <a:srgbClr val="002060"/>
              </a:solidFill>
              <a:latin typeface="Segoe UI Emoji" panose="020B0502040204020203" pitchFamily="34" charset="0"/>
              <a:ea typeface="Segoe UI Emoji" panose="020B0502040204020203" pitchFamily="34" charset="0"/>
            </a:endParaRPr>
          </a:p>
        </p:txBody>
      </p:sp>
      <p:sp>
        <p:nvSpPr>
          <p:cNvPr id="18" name="Google Shape;120;p3">
            <a:extLst>
              <a:ext uri="{FF2B5EF4-FFF2-40B4-BE49-F238E27FC236}">
                <a16:creationId xmlns:a16="http://schemas.microsoft.com/office/drawing/2014/main" id="{575985A6-A611-DBFC-E47B-5568FD65EEC5}"/>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2" name="Group 1">
            <a:extLst>
              <a:ext uri="{FF2B5EF4-FFF2-40B4-BE49-F238E27FC236}">
                <a16:creationId xmlns:a16="http://schemas.microsoft.com/office/drawing/2014/main" id="{3E71173A-324E-5E62-1C51-CCAEEE76A957}"/>
              </a:ext>
            </a:extLst>
          </p:cNvPr>
          <p:cNvGrpSpPr/>
          <p:nvPr/>
        </p:nvGrpSpPr>
        <p:grpSpPr>
          <a:xfrm>
            <a:off x="126821" y="99682"/>
            <a:ext cx="9017179" cy="6658635"/>
            <a:chOff x="126821" y="141248"/>
            <a:chExt cx="9017179" cy="6658635"/>
          </a:xfrm>
        </p:grpSpPr>
        <p:pic>
          <p:nvPicPr>
            <p:cNvPr id="4" name="Google Shape;94;p1">
              <a:extLst>
                <a:ext uri="{FF2B5EF4-FFF2-40B4-BE49-F238E27FC236}">
                  <a16:creationId xmlns:a16="http://schemas.microsoft.com/office/drawing/2014/main" id="{978412EA-1F4B-BA26-4FD9-FBFFAF8CBD69}"/>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5" name="Google Shape;106;p2" descr="Related image">
              <a:extLst>
                <a:ext uri="{FF2B5EF4-FFF2-40B4-BE49-F238E27FC236}">
                  <a16:creationId xmlns:a16="http://schemas.microsoft.com/office/drawing/2014/main" id="{DBB28460-D0B0-43E2-BE2C-9FD321FD2B54}"/>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pic>
        <p:nvPicPr>
          <p:cNvPr id="4100" name="Picture 4" descr="Image preview">
            <a:extLst>
              <a:ext uri="{FF2B5EF4-FFF2-40B4-BE49-F238E27FC236}">
                <a16:creationId xmlns:a16="http://schemas.microsoft.com/office/drawing/2014/main" id="{96069EE3-1E40-2ADD-488C-D353BE6929F4}"/>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535074" y="1283423"/>
            <a:ext cx="2329272" cy="2424066"/>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Image preview">
            <a:extLst>
              <a:ext uri="{FF2B5EF4-FFF2-40B4-BE49-F238E27FC236}">
                <a16:creationId xmlns:a16="http://schemas.microsoft.com/office/drawing/2014/main" id="{366092C5-8836-B18C-6862-758DE1A503D7}"/>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498088" y="4041431"/>
            <a:ext cx="3680722" cy="216450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preview">
            <a:extLst>
              <a:ext uri="{FF2B5EF4-FFF2-40B4-BE49-F238E27FC236}">
                <a16:creationId xmlns:a16="http://schemas.microsoft.com/office/drawing/2014/main" id="{A3DB3426-FB85-3368-BD0B-033BE1AAE8D5}"/>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417794" y="1174349"/>
            <a:ext cx="3680722" cy="274903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preview">
            <a:extLst>
              <a:ext uri="{FF2B5EF4-FFF2-40B4-BE49-F238E27FC236}">
                <a16:creationId xmlns:a16="http://schemas.microsoft.com/office/drawing/2014/main" id="{98B4BD45-BA7F-5548-B8CA-02D48A8FA16A}"/>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4429267" y="4014049"/>
            <a:ext cx="1657776" cy="22192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89ED5C6-8A92-741D-65F5-4D725EE025F8}"/>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BG</a:t>
            </a:r>
          </a:p>
        </p:txBody>
      </p:sp>
    </p:spTree>
    <p:extLst>
      <p:ext uri="{BB962C8B-B14F-4D97-AF65-F5344CB8AC3E}">
        <p14:creationId xmlns:p14="http://schemas.microsoft.com/office/powerpoint/2010/main" val="23821177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EDD96-F69D-FAF5-F755-74747EC07A20}"/>
              </a:ext>
            </a:extLst>
          </p:cNvPr>
          <p:cNvSpPr>
            <a:spLocks noGrp="1"/>
          </p:cNvSpPr>
          <p:nvPr>
            <p:ph type="title"/>
          </p:nvPr>
        </p:nvSpPr>
        <p:spPr>
          <a:xfrm>
            <a:off x="494371" y="155829"/>
            <a:ext cx="8229600" cy="1143000"/>
          </a:xfrm>
        </p:spPr>
        <p:txBody>
          <a:bodyPr>
            <a:normAutofit/>
          </a:bodyPr>
          <a:lstStyle/>
          <a:p>
            <a:r>
              <a:rPr lang="en-US" sz="3600" b="1" dirty="0">
                <a:solidFill>
                  <a:srgbClr val="002060"/>
                </a:solidFill>
                <a:latin typeface="Segoe UI Emoji" panose="020B0502040204020203" pitchFamily="34" charset="0"/>
                <a:ea typeface="Segoe UI Emoji" panose="020B0502040204020203" pitchFamily="34" charset="0"/>
              </a:rPr>
              <a:t>Forest School</a:t>
            </a:r>
          </a:p>
        </p:txBody>
      </p:sp>
      <p:pic>
        <p:nvPicPr>
          <p:cNvPr id="3074" name="Picture 2" descr="Image preview">
            <a:extLst>
              <a:ext uri="{FF2B5EF4-FFF2-40B4-BE49-F238E27FC236}">
                <a16:creationId xmlns:a16="http://schemas.microsoft.com/office/drawing/2014/main" id="{07551C2C-83FA-CF06-EAE9-05F85C234C56}"/>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127364" y="4191345"/>
            <a:ext cx="2689766" cy="250530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orest School – Woodventurers Woodland Learning">
            <a:extLst>
              <a:ext uri="{FF2B5EF4-FFF2-40B4-BE49-F238E27FC236}">
                <a16:creationId xmlns:a16="http://schemas.microsoft.com/office/drawing/2014/main" id="{4647F3CA-09E0-BC88-714F-320E944F2513}"/>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349041" y="1824492"/>
            <a:ext cx="2268267" cy="2000060"/>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a:extLst>
              <a:ext uri="{FF2B5EF4-FFF2-40B4-BE49-F238E27FC236}">
                <a16:creationId xmlns:a16="http://schemas.microsoft.com/office/drawing/2014/main" id="{3801A7EF-72E3-5FAF-31E8-05EBEABCCA1B}"/>
              </a:ext>
            </a:extLst>
          </p:cNvPr>
          <p:cNvGrpSpPr/>
          <p:nvPr/>
        </p:nvGrpSpPr>
        <p:grpSpPr>
          <a:xfrm>
            <a:off x="126821" y="141248"/>
            <a:ext cx="9017179" cy="6658635"/>
            <a:chOff x="126821" y="141248"/>
            <a:chExt cx="9017179" cy="6658635"/>
          </a:xfrm>
        </p:grpSpPr>
        <p:pic>
          <p:nvPicPr>
            <p:cNvPr id="6" name="Google Shape;94;p1">
              <a:extLst>
                <a:ext uri="{FF2B5EF4-FFF2-40B4-BE49-F238E27FC236}">
                  <a16:creationId xmlns:a16="http://schemas.microsoft.com/office/drawing/2014/main" id="{DEF78877-650A-0C2B-3B30-92FD81E9C926}"/>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7" name="Google Shape;106;p2" descr="Related image">
              <a:extLst>
                <a:ext uri="{FF2B5EF4-FFF2-40B4-BE49-F238E27FC236}">
                  <a16:creationId xmlns:a16="http://schemas.microsoft.com/office/drawing/2014/main" id="{039D2945-1DBF-55FF-C6BE-B723414D35DA}"/>
                </a:ext>
              </a:extLst>
            </p:cNvPr>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pic>
        <p:nvPicPr>
          <p:cNvPr id="3080" name="Picture 8" descr="Image preview">
            <a:extLst>
              <a:ext uri="{FF2B5EF4-FFF2-40B4-BE49-F238E27FC236}">
                <a16:creationId xmlns:a16="http://schemas.microsoft.com/office/drawing/2014/main" id="{E6D155E5-4A6B-C709-79B7-F1536C76587D}"/>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023017" y="353121"/>
            <a:ext cx="2880162" cy="3840215"/>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Image preview">
            <a:extLst>
              <a:ext uri="{FF2B5EF4-FFF2-40B4-BE49-F238E27FC236}">
                <a16:creationId xmlns:a16="http://schemas.microsoft.com/office/drawing/2014/main" id="{81FDFFFE-80CA-B869-04B0-276407B7D9CD}"/>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593266" y="879209"/>
            <a:ext cx="2268267" cy="3024356"/>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Image preview">
            <a:extLst>
              <a:ext uri="{FF2B5EF4-FFF2-40B4-BE49-F238E27FC236}">
                <a16:creationId xmlns:a16="http://schemas.microsoft.com/office/drawing/2014/main" id="{1D0F7299-303D-E3FC-BBB1-C611577AE5B5}"/>
              </a:ext>
            </a:extLst>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5187896" y="4512527"/>
            <a:ext cx="2689766" cy="20173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C6F9089-F27E-76B7-D6B4-5E0E4492F478}"/>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JH</a:t>
            </a:r>
          </a:p>
        </p:txBody>
      </p:sp>
    </p:spTree>
    <p:extLst>
      <p:ext uri="{BB962C8B-B14F-4D97-AF65-F5344CB8AC3E}">
        <p14:creationId xmlns:p14="http://schemas.microsoft.com/office/powerpoint/2010/main" val="1303454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Shape 180"/>
        <p:cNvGrpSpPr/>
        <p:nvPr/>
      </p:nvGrpSpPr>
      <p:grpSpPr>
        <a:xfrm>
          <a:off x="0" y="0"/>
          <a:ext cx="0" cy="0"/>
          <a:chOff x="0" y="0"/>
          <a:chExt cx="0" cy="0"/>
        </a:xfrm>
      </p:grpSpPr>
      <p:grpSp>
        <p:nvGrpSpPr>
          <p:cNvPr id="2" name="Group 1">
            <a:extLst>
              <a:ext uri="{FF2B5EF4-FFF2-40B4-BE49-F238E27FC236}">
                <a16:creationId xmlns:a16="http://schemas.microsoft.com/office/drawing/2014/main" id="{E4F3E11B-E854-CA7D-F960-43963FC26F5A}"/>
              </a:ext>
            </a:extLst>
          </p:cNvPr>
          <p:cNvGrpSpPr/>
          <p:nvPr/>
        </p:nvGrpSpPr>
        <p:grpSpPr>
          <a:xfrm>
            <a:off x="1304387" y="5257800"/>
            <a:ext cx="6186177" cy="1156688"/>
            <a:chOff x="416025" y="4636722"/>
            <a:chExt cx="6535223" cy="1564880"/>
          </a:xfrm>
        </p:grpSpPr>
        <p:pic>
          <p:nvPicPr>
            <p:cNvPr id="182" name="Google Shape;182;p7" descr="Steyning CE School Book Bag"/>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764213" y="4636722"/>
              <a:ext cx="1780182" cy="1564880"/>
            </a:xfrm>
            <a:prstGeom prst="rect">
              <a:avLst/>
            </a:prstGeom>
            <a:noFill/>
            <a:ln>
              <a:noFill/>
            </a:ln>
          </p:spPr>
        </p:pic>
        <p:pic>
          <p:nvPicPr>
            <p:cNvPr id="183" name="Google Shape;183;p7" descr="Steyning CE School PE T Shirt"/>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331596" y="4699544"/>
              <a:ext cx="1294866" cy="1502058"/>
            </a:xfrm>
            <a:prstGeom prst="rect">
              <a:avLst/>
            </a:prstGeom>
            <a:noFill/>
            <a:ln>
              <a:noFill/>
            </a:ln>
          </p:spPr>
        </p:pic>
        <p:pic>
          <p:nvPicPr>
            <p:cNvPr id="184" name="Google Shape;184;p7" descr="Image result for water bottles">
              <a:hlinkClick r:id="rId5"/>
            </p:cNvPr>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416025" y="5231852"/>
              <a:ext cx="1777820" cy="969750"/>
            </a:xfrm>
            <a:prstGeom prst="rect">
              <a:avLst/>
            </a:prstGeom>
            <a:noFill/>
            <a:ln>
              <a:noFill/>
            </a:ln>
          </p:spPr>
        </p:pic>
        <p:pic>
          <p:nvPicPr>
            <p:cNvPr id="185" name="Google Shape;185;p7" descr="Image result for healthy snacks">
              <a:hlinkClick r:id="rId7"/>
            </p:cNvPr>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5682146" y="5055522"/>
              <a:ext cx="1269102" cy="1146080"/>
            </a:xfrm>
            <a:prstGeom prst="rect">
              <a:avLst/>
            </a:prstGeom>
            <a:noFill/>
            <a:ln>
              <a:noFill/>
            </a:ln>
          </p:spPr>
        </p:pic>
      </p:grpSp>
      <p:sp>
        <p:nvSpPr>
          <p:cNvPr id="8" name="Title 7">
            <a:extLst>
              <a:ext uri="{FF2B5EF4-FFF2-40B4-BE49-F238E27FC236}">
                <a16:creationId xmlns:a16="http://schemas.microsoft.com/office/drawing/2014/main" id="{E71D1D3B-4489-3CF1-3B4C-36B6ACB8BEF4}"/>
              </a:ext>
            </a:extLst>
          </p:cNvPr>
          <p:cNvSpPr>
            <a:spLocks noGrp="1"/>
          </p:cNvSpPr>
          <p:nvPr>
            <p:ph type="title"/>
          </p:nvPr>
        </p:nvSpPr>
        <p:spPr/>
        <p:txBody>
          <a:bodyPr>
            <a:normAutofit/>
          </a:bodyPr>
          <a:lstStyle/>
          <a:p>
            <a:r>
              <a:rPr lang="en-US" sz="3600" b="1" dirty="0">
                <a:solidFill>
                  <a:srgbClr val="002060"/>
                </a:solidFill>
                <a:latin typeface="Segoe UI Emoji" panose="020B0502040204020203" pitchFamily="34" charset="0"/>
                <a:ea typeface="Segoe UI Emoji" panose="020B0502040204020203" pitchFamily="34" charset="0"/>
              </a:rPr>
              <a:t>Daily Expectations</a:t>
            </a:r>
            <a:endParaRPr lang="en-GB" sz="3600" b="1" dirty="0">
              <a:solidFill>
                <a:srgbClr val="002060"/>
              </a:solidFill>
              <a:latin typeface="Segoe UI Emoji" panose="020B0502040204020203" pitchFamily="34" charset="0"/>
              <a:ea typeface="Segoe UI Emoji" panose="020B0502040204020203" pitchFamily="34" charset="0"/>
            </a:endParaRPr>
          </a:p>
        </p:txBody>
      </p:sp>
      <p:sp>
        <p:nvSpPr>
          <p:cNvPr id="3" name="Text Placeholder 2">
            <a:extLst>
              <a:ext uri="{FF2B5EF4-FFF2-40B4-BE49-F238E27FC236}">
                <a16:creationId xmlns:a16="http://schemas.microsoft.com/office/drawing/2014/main" id="{9D42EA68-D84A-0195-DC11-610B2108E387}"/>
              </a:ext>
            </a:extLst>
          </p:cNvPr>
          <p:cNvSpPr>
            <a:spLocks noGrp="1"/>
          </p:cNvSpPr>
          <p:nvPr>
            <p:ph type="body" idx="1"/>
          </p:nvPr>
        </p:nvSpPr>
        <p:spPr/>
        <p:txBody>
          <a:bodyPr/>
          <a:lstStyle/>
          <a:p>
            <a:pPr marL="114300" indent="0">
              <a:buNone/>
            </a:pPr>
            <a:r>
              <a:rPr lang="en-GB" b="1" dirty="0">
                <a:solidFill>
                  <a:srgbClr val="002060"/>
                </a:solidFill>
                <a:latin typeface="Segoe UI Emoji" panose="020B0502040204020203" pitchFamily="34" charset="0"/>
                <a:ea typeface="Segoe UI Emoji" panose="020B0502040204020203" pitchFamily="34" charset="0"/>
              </a:rPr>
              <a:t>Each day, your child will need to bring in:</a:t>
            </a:r>
          </a:p>
          <a:p>
            <a:pPr>
              <a:lnSpc>
                <a:spcPct val="150000"/>
              </a:lnSpc>
            </a:pPr>
            <a:r>
              <a:rPr lang="en-GB" sz="2800" dirty="0">
                <a:solidFill>
                  <a:srgbClr val="002060"/>
                </a:solidFill>
                <a:latin typeface="Segoe UI Emoji" panose="020B0502040204020203" pitchFamily="34" charset="0"/>
                <a:ea typeface="Segoe UI Emoji" panose="020B0502040204020203" pitchFamily="34" charset="0"/>
              </a:rPr>
              <a:t>Water bottle (named)</a:t>
            </a:r>
          </a:p>
          <a:p>
            <a:pPr>
              <a:lnSpc>
                <a:spcPct val="150000"/>
              </a:lnSpc>
            </a:pPr>
            <a:r>
              <a:rPr lang="en-GB" sz="2800" dirty="0">
                <a:solidFill>
                  <a:srgbClr val="002060"/>
                </a:solidFill>
                <a:latin typeface="Segoe UI Emoji" panose="020B0502040204020203" pitchFamily="34" charset="0"/>
                <a:ea typeface="Segoe UI Emoji" panose="020B0502040204020203" pitchFamily="34" charset="0"/>
              </a:rPr>
              <a:t>Yellow reading log and reading book</a:t>
            </a:r>
          </a:p>
          <a:p>
            <a:pPr>
              <a:lnSpc>
                <a:spcPct val="150000"/>
              </a:lnSpc>
            </a:pPr>
            <a:r>
              <a:rPr lang="en-GB" sz="2800" dirty="0">
                <a:solidFill>
                  <a:srgbClr val="002060"/>
                </a:solidFill>
                <a:latin typeface="Segoe UI Emoji" panose="020B0502040204020203" pitchFamily="34" charset="0"/>
                <a:ea typeface="Segoe UI Emoji" panose="020B0502040204020203" pitchFamily="34" charset="0"/>
              </a:rPr>
              <a:t>Optional healthy snack (named pots)</a:t>
            </a:r>
          </a:p>
          <a:p>
            <a:pPr>
              <a:lnSpc>
                <a:spcPct val="150000"/>
              </a:lnSpc>
            </a:pPr>
            <a:r>
              <a:rPr lang="en-GB" sz="2800" dirty="0">
                <a:solidFill>
                  <a:srgbClr val="002060"/>
                </a:solidFill>
                <a:latin typeface="Segoe UI Emoji" panose="020B0502040204020203" pitchFamily="34" charset="0"/>
                <a:ea typeface="Segoe UI Emoji" panose="020B0502040204020203" pitchFamily="34" charset="0"/>
              </a:rPr>
              <a:t>Appropriate P.E kit (on PE days) or uniform</a:t>
            </a:r>
            <a:endParaRPr lang="en-GB" sz="2800" dirty="0"/>
          </a:p>
        </p:txBody>
      </p:sp>
      <p:sp>
        <p:nvSpPr>
          <p:cNvPr id="13" name="Google Shape;120;p3">
            <a:extLst>
              <a:ext uri="{FF2B5EF4-FFF2-40B4-BE49-F238E27FC236}">
                <a16:creationId xmlns:a16="http://schemas.microsoft.com/office/drawing/2014/main" id="{0B45F4AE-D7D0-ADBF-C7E9-1B9B4A5329DC}"/>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4" name="Group 3">
            <a:extLst>
              <a:ext uri="{FF2B5EF4-FFF2-40B4-BE49-F238E27FC236}">
                <a16:creationId xmlns:a16="http://schemas.microsoft.com/office/drawing/2014/main" id="{D39F4BCA-0082-CD7E-0A69-201B5BF9329A}"/>
              </a:ext>
            </a:extLst>
          </p:cNvPr>
          <p:cNvGrpSpPr/>
          <p:nvPr/>
        </p:nvGrpSpPr>
        <p:grpSpPr>
          <a:xfrm>
            <a:off x="126821" y="141248"/>
            <a:ext cx="9017179" cy="6658635"/>
            <a:chOff x="126821" y="141248"/>
            <a:chExt cx="9017179" cy="6658635"/>
          </a:xfrm>
        </p:grpSpPr>
        <p:pic>
          <p:nvPicPr>
            <p:cNvPr id="5" name="Google Shape;94;p1">
              <a:extLst>
                <a:ext uri="{FF2B5EF4-FFF2-40B4-BE49-F238E27FC236}">
                  <a16:creationId xmlns:a16="http://schemas.microsoft.com/office/drawing/2014/main" id="{7BBB232B-9AD1-E231-BBB1-86200B95EF5E}"/>
                </a:ext>
              </a:extLst>
            </p:cNvPr>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6" name="Google Shape;106;p2" descr="Related image">
              <a:extLst>
                <a:ext uri="{FF2B5EF4-FFF2-40B4-BE49-F238E27FC236}">
                  <a16:creationId xmlns:a16="http://schemas.microsoft.com/office/drawing/2014/main" id="{E3303327-A346-348A-2533-85F1F8293039}"/>
                </a:ext>
              </a:extLst>
            </p:cNvPr>
            <p:cNvPicPr preferRelativeResize="0"/>
            <p:nvPr/>
          </p:nvPicPr>
          <p:blipFill rotWithShape="1">
            <a:blip r:embed="rId10"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7" name="TextBox 6">
            <a:extLst>
              <a:ext uri="{FF2B5EF4-FFF2-40B4-BE49-F238E27FC236}">
                <a16:creationId xmlns:a16="http://schemas.microsoft.com/office/drawing/2014/main" id="{9E307FED-9588-F25B-8323-18C1D93C4746}"/>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KH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35E23-20B0-9D0D-DB8C-C9EB0076DEB4}"/>
              </a:ext>
            </a:extLst>
          </p:cNvPr>
          <p:cNvSpPr>
            <a:spLocks noGrp="1"/>
          </p:cNvSpPr>
          <p:nvPr>
            <p:ph type="title"/>
          </p:nvPr>
        </p:nvSpPr>
        <p:spPr/>
        <p:txBody>
          <a:bodyPr>
            <a:normAutofit/>
          </a:bodyPr>
          <a:lstStyle/>
          <a:p>
            <a:r>
              <a:rPr lang="en-US" sz="3600" b="1" dirty="0">
                <a:solidFill>
                  <a:srgbClr val="002060"/>
                </a:solidFill>
                <a:latin typeface="Segoe UI Emoji" panose="020B0502040204020203" pitchFamily="34" charset="0"/>
                <a:ea typeface="Segoe UI Emoji" panose="020B0502040204020203" pitchFamily="34" charset="0"/>
              </a:rPr>
              <a:t>Daily Uniform</a:t>
            </a:r>
            <a:endParaRPr lang="en-GB" sz="3600" b="1" dirty="0">
              <a:latin typeface="Segoe UI" panose="020B0502040204020203" pitchFamily="34" charset="0"/>
              <a:cs typeface="Segoe UI" panose="020B0502040204020203" pitchFamily="34" charset="0"/>
            </a:endParaRPr>
          </a:p>
        </p:txBody>
      </p:sp>
      <p:sp>
        <p:nvSpPr>
          <p:cNvPr id="10" name="Text Placeholder 9">
            <a:extLst>
              <a:ext uri="{FF2B5EF4-FFF2-40B4-BE49-F238E27FC236}">
                <a16:creationId xmlns:a16="http://schemas.microsoft.com/office/drawing/2014/main" id="{5D725E59-2562-9752-3524-E07566973EA6}"/>
              </a:ext>
            </a:extLst>
          </p:cNvPr>
          <p:cNvSpPr>
            <a:spLocks noGrp="1"/>
          </p:cNvSpPr>
          <p:nvPr>
            <p:ph type="body" idx="2"/>
          </p:nvPr>
        </p:nvSpPr>
        <p:spPr>
          <a:xfrm>
            <a:off x="3396344" y="1683944"/>
            <a:ext cx="5601956" cy="4358473"/>
          </a:xfrm>
        </p:spPr>
        <p:txBody>
          <a:bodyPr>
            <a:normAutofit fontScale="92500" lnSpcReduction="10000"/>
          </a:bodyPr>
          <a:lstStyle/>
          <a:p>
            <a:pPr marL="50800" indent="0">
              <a:buNone/>
            </a:pPr>
            <a:r>
              <a:rPr lang="en-GB" sz="2000" b="1" dirty="0">
                <a:solidFill>
                  <a:srgbClr val="002060"/>
                </a:solidFill>
                <a:latin typeface="Segoe UI" panose="020B0502040204020203" pitchFamily="34" charset="0"/>
                <a:cs typeface="Segoe UI" panose="020B0502040204020203" pitchFamily="34" charset="0"/>
              </a:rPr>
              <a:t>Clothing</a:t>
            </a:r>
          </a:p>
          <a:p>
            <a:r>
              <a:rPr lang="en-GB" sz="2000" dirty="0">
                <a:solidFill>
                  <a:srgbClr val="002060"/>
                </a:solidFill>
                <a:latin typeface="Segoe UI" panose="020B0502040204020203" pitchFamily="34" charset="0"/>
                <a:cs typeface="Segoe UI" panose="020B0502040204020203" pitchFamily="34" charset="0"/>
              </a:rPr>
              <a:t>Black trousers, shorts, skirt or pinafore</a:t>
            </a:r>
          </a:p>
          <a:p>
            <a:r>
              <a:rPr lang="en-GB" sz="2000" dirty="0">
                <a:solidFill>
                  <a:srgbClr val="002060"/>
                </a:solidFill>
                <a:latin typeface="Segoe UI" panose="020B0502040204020203" pitchFamily="34" charset="0"/>
                <a:cs typeface="Segoe UI" panose="020B0502040204020203" pitchFamily="34" charset="0"/>
              </a:rPr>
              <a:t>White polo shirt or shirt</a:t>
            </a:r>
          </a:p>
          <a:p>
            <a:r>
              <a:rPr lang="en-GB" sz="2000" dirty="0">
                <a:solidFill>
                  <a:srgbClr val="002060"/>
                </a:solidFill>
                <a:latin typeface="Segoe UI" panose="020B0502040204020203" pitchFamily="34" charset="0"/>
                <a:cs typeface="Segoe UI" panose="020B0502040204020203" pitchFamily="34" charset="0"/>
              </a:rPr>
              <a:t>Royal blue sweatshirt or cardigan (with our without school label)</a:t>
            </a:r>
          </a:p>
          <a:p>
            <a:r>
              <a:rPr lang="en-GB" sz="2000" dirty="0">
                <a:solidFill>
                  <a:srgbClr val="002060"/>
                </a:solidFill>
                <a:latin typeface="Segoe UI" panose="020B0502040204020203" pitchFamily="34" charset="0"/>
                <a:cs typeface="Segoe UI" panose="020B0502040204020203" pitchFamily="34" charset="0"/>
              </a:rPr>
              <a:t>Blue and white checked dress as a summer option</a:t>
            </a:r>
          </a:p>
          <a:p>
            <a:r>
              <a:rPr lang="en-GB" sz="2000" dirty="0">
                <a:solidFill>
                  <a:srgbClr val="002060"/>
                </a:solidFill>
                <a:latin typeface="Segoe UI" panose="020B0502040204020203" pitchFamily="34" charset="0"/>
                <a:cs typeface="Segoe UI" panose="020B0502040204020203" pitchFamily="34" charset="0"/>
              </a:rPr>
              <a:t>Plain white or black socks or tights</a:t>
            </a:r>
          </a:p>
          <a:p>
            <a:endParaRPr lang="en-GB" sz="2000" dirty="0">
              <a:solidFill>
                <a:srgbClr val="002060"/>
              </a:solidFill>
              <a:latin typeface="Segoe UI" panose="020B0502040204020203" pitchFamily="34" charset="0"/>
              <a:cs typeface="Segoe UI" panose="020B0502040204020203" pitchFamily="34" charset="0"/>
            </a:endParaRPr>
          </a:p>
          <a:p>
            <a:pPr marL="50800" indent="0">
              <a:buNone/>
            </a:pPr>
            <a:r>
              <a:rPr lang="en-GB" sz="2000" b="1" dirty="0">
                <a:solidFill>
                  <a:srgbClr val="002060"/>
                </a:solidFill>
                <a:latin typeface="Segoe UI" panose="020B0502040204020203" pitchFamily="34" charset="0"/>
                <a:cs typeface="Segoe UI" panose="020B0502040204020203" pitchFamily="34" charset="0"/>
              </a:rPr>
              <a:t>Shoes</a:t>
            </a:r>
          </a:p>
          <a:p>
            <a:r>
              <a:rPr lang="en-GB" sz="2000" dirty="0">
                <a:solidFill>
                  <a:srgbClr val="002060"/>
                </a:solidFill>
                <a:latin typeface="Segoe UI" panose="020B0502040204020203" pitchFamily="34" charset="0"/>
                <a:cs typeface="Segoe UI" panose="020B0502040204020203" pitchFamily="34" charset="0"/>
              </a:rPr>
              <a:t>Must wear all black shoes, boots or trainers. </a:t>
            </a:r>
          </a:p>
          <a:p>
            <a:r>
              <a:rPr lang="en-GB" sz="2000" dirty="0">
                <a:solidFill>
                  <a:srgbClr val="002060"/>
                </a:solidFill>
                <a:latin typeface="Segoe UI" panose="020B0502040204020203" pitchFamily="34" charset="0"/>
                <a:cs typeface="Segoe UI" panose="020B0502040204020203" pitchFamily="34" charset="0"/>
              </a:rPr>
              <a:t>No colour or logos (unless the logo is black)</a:t>
            </a:r>
          </a:p>
          <a:p>
            <a:r>
              <a:rPr lang="en-GB" sz="2000" dirty="0">
                <a:solidFill>
                  <a:srgbClr val="002060"/>
                </a:solidFill>
                <a:latin typeface="Segoe UI" panose="020B0502040204020203" pitchFamily="34" charset="0"/>
                <a:cs typeface="Segoe UI" panose="020B0502040204020203" pitchFamily="34" charset="0"/>
              </a:rPr>
              <a:t>Shoes must have no heel.</a:t>
            </a:r>
          </a:p>
        </p:txBody>
      </p:sp>
      <p:grpSp>
        <p:nvGrpSpPr>
          <p:cNvPr id="4" name="Group 3">
            <a:extLst>
              <a:ext uri="{FF2B5EF4-FFF2-40B4-BE49-F238E27FC236}">
                <a16:creationId xmlns:a16="http://schemas.microsoft.com/office/drawing/2014/main" id="{1A6B8392-B440-F61E-02D6-11CC2876281E}"/>
              </a:ext>
            </a:extLst>
          </p:cNvPr>
          <p:cNvGrpSpPr/>
          <p:nvPr/>
        </p:nvGrpSpPr>
        <p:grpSpPr>
          <a:xfrm>
            <a:off x="126821" y="141248"/>
            <a:ext cx="9017179" cy="6658635"/>
            <a:chOff x="126821" y="141248"/>
            <a:chExt cx="9017179" cy="6658635"/>
          </a:xfrm>
        </p:grpSpPr>
        <p:pic>
          <p:nvPicPr>
            <p:cNvPr id="5" name="Google Shape;94;p1">
              <a:extLst>
                <a:ext uri="{FF2B5EF4-FFF2-40B4-BE49-F238E27FC236}">
                  <a16:creationId xmlns:a16="http://schemas.microsoft.com/office/drawing/2014/main" id="{0572DFA9-99E9-21A1-38AC-D24F5E8EEA7A}"/>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6" name="Google Shape;106;p2" descr="Related image">
              <a:extLst>
                <a:ext uri="{FF2B5EF4-FFF2-40B4-BE49-F238E27FC236}">
                  <a16:creationId xmlns:a16="http://schemas.microsoft.com/office/drawing/2014/main" id="{AC604208-DA7C-48CB-3069-3A39D84F6E38}"/>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pic>
        <p:nvPicPr>
          <p:cNvPr id="7" name="Picture 6" descr="A group of children standing together&#10;&#10;Description automatically generated with medium confidence">
            <a:extLst>
              <a:ext uri="{FF2B5EF4-FFF2-40B4-BE49-F238E27FC236}">
                <a16:creationId xmlns:a16="http://schemas.microsoft.com/office/drawing/2014/main" id="{D0EB741C-BC09-117F-04CE-BF64DC6F3894}"/>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bwMode="auto">
          <a:xfrm>
            <a:off x="312454" y="1571672"/>
            <a:ext cx="2772390" cy="3944574"/>
          </a:xfrm>
          <a:prstGeom prst="rect">
            <a:avLst/>
          </a:prstGeom>
          <a:noFill/>
          <a:ln>
            <a:noFill/>
          </a:ln>
          <a:extLst>
            <a:ext uri="{53640926-AAD7-44D8-BBD7-CCE9431645EC}">
              <a14:shadowObscured xmlns:a14="http://schemas.microsoft.com/office/drawing/2010/main"/>
            </a:ext>
          </a:extLst>
        </p:spPr>
      </p:pic>
      <p:sp>
        <p:nvSpPr>
          <p:cNvPr id="11" name="Google Shape;120;p3">
            <a:extLst>
              <a:ext uri="{FF2B5EF4-FFF2-40B4-BE49-F238E27FC236}">
                <a16:creationId xmlns:a16="http://schemas.microsoft.com/office/drawing/2014/main" id="{C03F82E4-E797-F431-7E0F-6A4D5B16E611}"/>
              </a:ext>
            </a:extLst>
          </p:cNvPr>
          <p:cNvSpPr/>
          <p:nvPr/>
        </p:nvSpPr>
        <p:spPr>
          <a:xfrm>
            <a:off x="457200"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65F1589-56E3-9BDA-E103-AB0ACBE50187}"/>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JH</a:t>
            </a:r>
          </a:p>
        </p:txBody>
      </p:sp>
    </p:spTree>
    <p:extLst>
      <p:ext uri="{BB962C8B-B14F-4D97-AF65-F5344CB8AC3E}">
        <p14:creationId xmlns:p14="http://schemas.microsoft.com/office/powerpoint/2010/main" val="10040624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35E23-20B0-9D0D-DB8C-C9EB0076DEB4}"/>
              </a:ext>
            </a:extLst>
          </p:cNvPr>
          <p:cNvSpPr>
            <a:spLocks noGrp="1"/>
          </p:cNvSpPr>
          <p:nvPr>
            <p:ph type="title"/>
          </p:nvPr>
        </p:nvSpPr>
        <p:spPr/>
        <p:txBody>
          <a:bodyPr>
            <a:normAutofit/>
          </a:bodyPr>
          <a:lstStyle/>
          <a:p>
            <a:r>
              <a:rPr lang="en-US" sz="3600" b="1" dirty="0">
                <a:solidFill>
                  <a:srgbClr val="002060"/>
                </a:solidFill>
                <a:latin typeface="Segoe UI Emoji" panose="020B0502040204020203" pitchFamily="34" charset="0"/>
                <a:ea typeface="Segoe UI Emoji" panose="020B0502040204020203" pitchFamily="34" charset="0"/>
              </a:rPr>
              <a:t>P.E Uniform</a:t>
            </a:r>
            <a:endParaRPr lang="en-GB" sz="3600" b="1" dirty="0">
              <a:latin typeface="Segoe UI" panose="020B0502040204020203" pitchFamily="34" charset="0"/>
              <a:cs typeface="Segoe UI" panose="020B0502040204020203" pitchFamily="34" charset="0"/>
            </a:endParaRPr>
          </a:p>
        </p:txBody>
      </p:sp>
      <p:sp>
        <p:nvSpPr>
          <p:cNvPr id="10" name="Text Placeholder 9">
            <a:extLst>
              <a:ext uri="{FF2B5EF4-FFF2-40B4-BE49-F238E27FC236}">
                <a16:creationId xmlns:a16="http://schemas.microsoft.com/office/drawing/2014/main" id="{5D725E59-2562-9752-3524-E07566973EA6}"/>
              </a:ext>
            </a:extLst>
          </p:cNvPr>
          <p:cNvSpPr>
            <a:spLocks noGrp="1"/>
          </p:cNvSpPr>
          <p:nvPr>
            <p:ph type="body" idx="2"/>
          </p:nvPr>
        </p:nvSpPr>
        <p:spPr>
          <a:xfrm>
            <a:off x="3125037" y="1551028"/>
            <a:ext cx="5873263" cy="4726283"/>
          </a:xfrm>
        </p:spPr>
        <p:txBody>
          <a:bodyPr>
            <a:normAutofit fontScale="92500" lnSpcReduction="10000"/>
          </a:bodyPr>
          <a:lstStyle/>
          <a:p>
            <a:pPr marL="50800" indent="0">
              <a:buNone/>
            </a:pPr>
            <a:r>
              <a:rPr lang="en-GB" sz="1600" b="1" dirty="0">
                <a:solidFill>
                  <a:srgbClr val="002060"/>
                </a:solidFill>
                <a:latin typeface="Segoe UI" panose="020B0502040204020203" pitchFamily="34" charset="0"/>
                <a:cs typeface="Segoe UI" panose="020B0502040204020203" pitchFamily="34" charset="0"/>
              </a:rPr>
              <a:t>P.E Kit</a:t>
            </a:r>
          </a:p>
          <a:p>
            <a:r>
              <a:rPr lang="en-GB" sz="1600" dirty="0">
                <a:solidFill>
                  <a:srgbClr val="002060"/>
                </a:solidFill>
                <a:latin typeface="Segoe UI" panose="020B0502040204020203" pitchFamily="34" charset="0"/>
                <a:cs typeface="Segoe UI" panose="020B0502040204020203" pitchFamily="34" charset="0"/>
              </a:rPr>
              <a:t>Named clothing worn on P.E days </a:t>
            </a:r>
            <a:r>
              <a:rPr lang="en-GB" sz="1600" b="1" dirty="0">
                <a:solidFill>
                  <a:srgbClr val="002060"/>
                </a:solidFill>
                <a:latin typeface="Segoe UI" panose="020B0502040204020203" pitchFamily="34" charset="0"/>
                <a:cs typeface="Segoe UI" panose="020B0502040204020203" pitchFamily="34" charset="0"/>
              </a:rPr>
              <a:t>must</a:t>
            </a:r>
            <a:r>
              <a:rPr lang="en-GB" sz="1600" dirty="0">
                <a:solidFill>
                  <a:srgbClr val="002060"/>
                </a:solidFill>
                <a:latin typeface="Segoe UI" panose="020B0502040204020203" pitchFamily="34" charset="0"/>
                <a:cs typeface="Segoe UI" panose="020B0502040204020203" pitchFamily="34" charset="0"/>
              </a:rPr>
              <a:t> correspond to your child’s team colour</a:t>
            </a:r>
          </a:p>
          <a:p>
            <a:r>
              <a:rPr lang="en-GB" sz="1600" dirty="0">
                <a:solidFill>
                  <a:srgbClr val="002060"/>
                </a:solidFill>
                <a:latin typeface="Segoe UI" panose="020B0502040204020203" pitchFamily="34" charset="0"/>
                <a:cs typeface="Segoe UI" panose="020B0502040204020203" pitchFamily="34" charset="0"/>
              </a:rPr>
              <a:t>Black shorts or skorts</a:t>
            </a:r>
          </a:p>
          <a:p>
            <a:r>
              <a:rPr lang="en-GB" sz="1600" dirty="0">
                <a:solidFill>
                  <a:srgbClr val="002060"/>
                </a:solidFill>
                <a:latin typeface="Segoe UI" panose="020B0502040204020203" pitchFamily="34" charset="0"/>
                <a:cs typeface="Segoe UI" panose="020B0502040204020203" pitchFamily="34" charset="0"/>
              </a:rPr>
              <a:t>Plimsolls or trainers</a:t>
            </a:r>
          </a:p>
          <a:p>
            <a:r>
              <a:rPr lang="en-GB" sz="1600" dirty="0">
                <a:solidFill>
                  <a:srgbClr val="002060"/>
                </a:solidFill>
                <a:latin typeface="Segoe UI" panose="020B0502040204020203" pitchFamily="34" charset="0"/>
                <a:cs typeface="Segoe UI" panose="020B0502040204020203" pitchFamily="34" charset="0"/>
              </a:rPr>
              <a:t>Children should arrive to school in the correct uniform on their P.E days </a:t>
            </a:r>
          </a:p>
          <a:p>
            <a:endParaRPr lang="en-GB" sz="1600" dirty="0">
              <a:solidFill>
                <a:srgbClr val="002060"/>
              </a:solidFill>
              <a:latin typeface="Segoe UI" panose="020B0502040204020203" pitchFamily="34" charset="0"/>
              <a:cs typeface="Segoe UI" panose="020B0502040204020203" pitchFamily="34" charset="0"/>
            </a:endParaRPr>
          </a:p>
          <a:p>
            <a:pPr marL="50800" indent="0">
              <a:buNone/>
            </a:pPr>
            <a:r>
              <a:rPr lang="en-GB" sz="1600" b="1" dirty="0">
                <a:solidFill>
                  <a:srgbClr val="002060"/>
                </a:solidFill>
                <a:latin typeface="Segoe UI" panose="020B0502040204020203" pitchFamily="34" charset="0"/>
                <a:cs typeface="Segoe UI" panose="020B0502040204020203" pitchFamily="34" charset="0"/>
              </a:rPr>
              <a:t>Jewellery </a:t>
            </a:r>
          </a:p>
          <a:p>
            <a:r>
              <a:rPr lang="en-GB" sz="1600" dirty="0">
                <a:solidFill>
                  <a:srgbClr val="002060"/>
                </a:solidFill>
                <a:latin typeface="Segoe UI" panose="020B0502040204020203" pitchFamily="34" charset="0"/>
                <a:cs typeface="Segoe UI" panose="020B0502040204020203" pitchFamily="34" charset="0"/>
              </a:rPr>
              <a:t>Simple stud earrings (not dangling or hoops for safety reasons)</a:t>
            </a:r>
          </a:p>
          <a:p>
            <a:r>
              <a:rPr lang="en-GB" sz="1600" dirty="0">
                <a:solidFill>
                  <a:srgbClr val="002060"/>
                </a:solidFill>
                <a:latin typeface="Segoe UI" panose="020B0502040204020203" pitchFamily="34" charset="0"/>
                <a:cs typeface="Segoe UI" panose="020B0502040204020203" pitchFamily="34" charset="0"/>
              </a:rPr>
              <a:t>No chains or necklaces </a:t>
            </a:r>
          </a:p>
          <a:p>
            <a:r>
              <a:rPr lang="en-GB" sz="1600" dirty="0">
                <a:solidFill>
                  <a:srgbClr val="002060"/>
                </a:solidFill>
                <a:latin typeface="Segoe UI" panose="020B0502040204020203" pitchFamily="34" charset="0"/>
                <a:cs typeface="Segoe UI" panose="020B0502040204020203" pitchFamily="34" charset="0"/>
              </a:rPr>
              <a:t>A watch may be worn (no internet or phone-based can be worn)</a:t>
            </a:r>
          </a:p>
          <a:p>
            <a:pPr marL="50800" indent="0">
              <a:buNone/>
            </a:pPr>
            <a:endParaRPr lang="en-GB" sz="1600" dirty="0">
              <a:solidFill>
                <a:srgbClr val="002060"/>
              </a:solidFill>
              <a:latin typeface="Segoe UI" panose="020B0502040204020203" pitchFamily="34" charset="0"/>
              <a:cs typeface="Segoe UI" panose="020B0502040204020203" pitchFamily="34" charset="0"/>
            </a:endParaRPr>
          </a:p>
          <a:p>
            <a:pPr marL="50800" indent="0">
              <a:buNone/>
            </a:pPr>
            <a:r>
              <a:rPr lang="en-GB" sz="1600" b="1" dirty="0">
                <a:solidFill>
                  <a:srgbClr val="002060"/>
                </a:solidFill>
                <a:latin typeface="Segoe UI" panose="020B0502040204020203" pitchFamily="34" charset="0"/>
                <a:cs typeface="Segoe UI" panose="020B0502040204020203" pitchFamily="34" charset="0"/>
              </a:rPr>
              <a:t>Hair and Make-up:</a:t>
            </a:r>
          </a:p>
          <a:p>
            <a:r>
              <a:rPr lang="en-GB" sz="1600" dirty="0">
                <a:solidFill>
                  <a:srgbClr val="002060"/>
                </a:solidFill>
                <a:latin typeface="Segoe UI" panose="020B0502040204020203" pitchFamily="34" charset="0"/>
                <a:cs typeface="Segoe UI" panose="020B0502040204020203" pitchFamily="34" charset="0"/>
              </a:rPr>
              <a:t>No make-up or nail varnish </a:t>
            </a:r>
          </a:p>
        </p:txBody>
      </p:sp>
      <p:grpSp>
        <p:nvGrpSpPr>
          <p:cNvPr id="4" name="Group 3">
            <a:extLst>
              <a:ext uri="{FF2B5EF4-FFF2-40B4-BE49-F238E27FC236}">
                <a16:creationId xmlns:a16="http://schemas.microsoft.com/office/drawing/2014/main" id="{1A6B8392-B440-F61E-02D6-11CC2876281E}"/>
              </a:ext>
            </a:extLst>
          </p:cNvPr>
          <p:cNvGrpSpPr/>
          <p:nvPr/>
        </p:nvGrpSpPr>
        <p:grpSpPr>
          <a:xfrm>
            <a:off x="126821" y="141248"/>
            <a:ext cx="9017179" cy="6658635"/>
            <a:chOff x="126821" y="141248"/>
            <a:chExt cx="9017179" cy="6658635"/>
          </a:xfrm>
        </p:grpSpPr>
        <p:pic>
          <p:nvPicPr>
            <p:cNvPr id="5" name="Google Shape;94;p1">
              <a:extLst>
                <a:ext uri="{FF2B5EF4-FFF2-40B4-BE49-F238E27FC236}">
                  <a16:creationId xmlns:a16="http://schemas.microsoft.com/office/drawing/2014/main" id="{0572DFA9-99E9-21A1-38AC-D24F5E8EEA7A}"/>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6" name="Google Shape;106;p2" descr="Related image">
              <a:extLst>
                <a:ext uri="{FF2B5EF4-FFF2-40B4-BE49-F238E27FC236}">
                  <a16:creationId xmlns:a16="http://schemas.microsoft.com/office/drawing/2014/main" id="{AC604208-DA7C-48CB-3069-3A39D84F6E38}"/>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pic>
        <p:nvPicPr>
          <p:cNvPr id="3" name="Picture 2" descr="Image preview">
            <a:extLst>
              <a:ext uri="{FF2B5EF4-FFF2-40B4-BE49-F238E27FC236}">
                <a16:creationId xmlns:a16="http://schemas.microsoft.com/office/drawing/2014/main" id="{945870D7-6D29-4472-4BE7-02FF39469C73}"/>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5700" y="1514529"/>
            <a:ext cx="2871456" cy="3828941"/>
          </a:xfrm>
          <a:prstGeom prst="rect">
            <a:avLst/>
          </a:prstGeom>
          <a:noFill/>
          <a:ln>
            <a:noFill/>
          </a:ln>
        </p:spPr>
      </p:pic>
      <p:sp>
        <p:nvSpPr>
          <p:cNvPr id="8" name="Google Shape;120;p3">
            <a:extLst>
              <a:ext uri="{FF2B5EF4-FFF2-40B4-BE49-F238E27FC236}">
                <a16:creationId xmlns:a16="http://schemas.microsoft.com/office/drawing/2014/main" id="{52CCE30A-7098-D2EB-2CAA-597C0229EF5C}"/>
              </a:ext>
            </a:extLst>
          </p:cNvPr>
          <p:cNvSpPr/>
          <p:nvPr/>
        </p:nvSpPr>
        <p:spPr>
          <a:xfrm>
            <a:off x="457200" y="6558529"/>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sp>
        <p:nvSpPr>
          <p:cNvPr id="7" name="Text Placeholder 9">
            <a:extLst>
              <a:ext uri="{FF2B5EF4-FFF2-40B4-BE49-F238E27FC236}">
                <a16:creationId xmlns:a16="http://schemas.microsoft.com/office/drawing/2014/main" id="{D2AD9A0C-F520-2325-DF04-0DEA7FECB326}"/>
              </a:ext>
            </a:extLst>
          </p:cNvPr>
          <p:cNvSpPr txBox="1">
            <a:spLocks/>
          </p:cNvSpPr>
          <p:nvPr/>
        </p:nvSpPr>
        <p:spPr>
          <a:xfrm>
            <a:off x="145700" y="5335643"/>
            <a:ext cx="1294563" cy="1125833"/>
          </a:xfrm>
          <a:prstGeom prst="rect">
            <a:avLst/>
          </a:prstGeom>
          <a:noFill/>
          <a:ln>
            <a:noFill/>
          </a:ln>
        </p:spPr>
        <p:txBody>
          <a:bodyPr spcFirstLastPara="1" wrap="square" lIns="91425" tIns="45700" rIns="91425" bIns="45700" anchor="t" anchorCtr="0">
            <a:normAutofit fontScale="85000" lnSpcReduction="20000"/>
          </a:bodyPr>
          <a:lstStyle>
            <a:defPPr marR="0" lvl="0" algn="l" rtl="0">
              <a:lnSpc>
                <a:spcPct val="100000"/>
              </a:lnSpc>
              <a:spcBef>
                <a:spcPts val="0"/>
              </a:spcBef>
              <a:spcAft>
                <a:spcPts val="0"/>
              </a:spcAft>
            </a:defPPr>
            <a:lvl1pPr marL="457200" marR="0" lvl="0"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100000"/>
              </a:lnSpc>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100000"/>
              </a:lnSpc>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100000"/>
              </a:lnSpc>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100000"/>
              </a:lnSpc>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100000"/>
              </a:lnSpc>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100000"/>
              </a:lnSpc>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lgn="ctr">
              <a:buFont typeface="Arial"/>
              <a:buNone/>
            </a:pPr>
            <a:r>
              <a:rPr lang="en-GB" sz="1600" b="1" dirty="0">
                <a:solidFill>
                  <a:srgbClr val="002060"/>
                </a:solidFill>
                <a:latin typeface="Segoe UI" panose="020B0502040204020203" pitchFamily="34" charset="0"/>
                <a:cs typeface="Segoe UI" panose="020B0502040204020203" pitchFamily="34" charset="0"/>
              </a:rPr>
              <a:t>Year 1</a:t>
            </a:r>
          </a:p>
          <a:p>
            <a:pPr marL="50800" indent="0" algn="ctr">
              <a:buFont typeface="Arial"/>
              <a:buNone/>
            </a:pPr>
            <a:r>
              <a:rPr lang="en-GB" sz="1600" dirty="0">
                <a:solidFill>
                  <a:srgbClr val="002060"/>
                </a:solidFill>
                <a:latin typeface="Segoe UI" panose="020B0502040204020203" pitchFamily="34" charset="0"/>
                <a:cs typeface="Segoe UI" panose="020B0502040204020203" pitchFamily="34" charset="0"/>
              </a:rPr>
              <a:t>Tuesday</a:t>
            </a:r>
          </a:p>
          <a:p>
            <a:pPr marL="50800" indent="0" algn="ctr">
              <a:buFont typeface="Arial"/>
              <a:buNone/>
            </a:pPr>
            <a:r>
              <a:rPr lang="en-GB" sz="1600" b="1" dirty="0">
                <a:solidFill>
                  <a:srgbClr val="002060"/>
                </a:solidFill>
                <a:latin typeface="Segoe UI" panose="020B0502040204020203" pitchFamily="34" charset="0"/>
                <a:cs typeface="Segoe UI" panose="020B0502040204020203" pitchFamily="34" charset="0"/>
              </a:rPr>
              <a:t>&amp;</a:t>
            </a:r>
          </a:p>
          <a:p>
            <a:pPr marL="50800" indent="0" algn="ctr">
              <a:buFont typeface="Arial"/>
              <a:buNone/>
            </a:pPr>
            <a:r>
              <a:rPr lang="en-GB" sz="1600" dirty="0">
                <a:solidFill>
                  <a:srgbClr val="002060"/>
                </a:solidFill>
                <a:latin typeface="Segoe UI" panose="020B0502040204020203" pitchFamily="34" charset="0"/>
                <a:cs typeface="Segoe UI" panose="020B0502040204020203" pitchFamily="34" charset="0"/>
              </a:rPr>
              <a:t>Wednesday</a:t>
            </a:r>
            <a:r>
              <a:rPr lang="en-GB" sz="1600" b="1" dirty="0">
                <a:solidFill>
                  <a:srgbClr val="002060"/>
                </a:solidFill>
                <a:latin typeface="Segoe UI" panose="020B0502040204020203" pitchFamily="34" charset="0"/>
                <a:cs typeface="Segoe UI" panose="020B0502040204020203" pitchFamily="34" charset="0"/>
              </a:rPr>
              <a:t> </a:t>
            </a:r>
          </a:p>
        </p:txBody>
      </p:sp>
      <p:sp>
        <p:nvSpPr>
          <p:cNvPr id="9" name="Text Placeholder 9">
            <a:extLst>
              <a:ext uri="{FF2B5EF4-FFF2-40B4-BE49-F238E27FC236}">
                <a16:creationId xmlns:a16="http://schemas.microsoft.com/office/drawing/2014/main" id="{DAD069E1-1CAE-E0D2-6048-FCF2D170F1FA}"/>
              </a:ext>
            </a:extLst>
          </p:cNvPr>
          <p:cNvSpPr txBox="1">
            <a:spLocks/>
          </p:cNvSpPr>
          <p:nvPr/>
        </p:nvSpPr>
        <p:spPr>
          <a:xfrm>
            <a:off x="1635368" y="5321015"/>
            <a:ext cx="1294563" cy="1125833"/>
          </a:xfrm>
          <a:prstGeom prst="rect">
            <a:avLst/>
          </a:prstGeom>
          <a:noFill/>
          <a:ln>
            <a:noFill/>
          </a:ln>
        </p:spPr>
        <p:txBody>
          <a:bodyPr spcFirstLastPara="1" wrap="square" lIns="91425" tIns="45700" rIns="91425" bIns="45700" anchor="t" anchorCtr="0">
            <a:normAutofit fontScale="85000" lnSpcReduction="20000"/>
          </a:bodyPr>
          <a:lstStyle>
            <a:defPPr marR="0" lvl="0" algn="l" rtl="0">
              <a:lnSpc>
                <a:spcPct val="100000"/>
              </a:lnSpc>
              <a:spcBef>
                <a:spcPts val="0"/>
              </a:spcBef>
              <a:spcAft>
                <a:spcPts val="0"/>
              </a:spcAft>
            </a:defPPr>
            <a:lvl1pPr marL="457200" marR="0" lvl="0"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100000"/>
              </a:lnSpc>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100000"/>
              </a:lnSpc>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100000"/>
              </a:lnSpc>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100000"/>
              </a:lnSpc>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100000"/>
              </a:lnSpc>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100000"/>
              </a:lnSpc>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lgn="ctr">
              <a:buFont typeface="Arial"/>
              <a:buNone/>
            </a:pPr>
            <a:r>
              <a:rPr lang="en-GB" sz="1600" b="1" dirty="0">
                <a:solidFill>
                  <a:srgbClr val="002060"/>
                </a:solidFill>
                <a:latin typeface="Segoe UI" panose="020B0502040204020203" pitchFamily="34" charset="0"/>
                <a:cs typeface="Segoe UI" panose="020B0502040204020203" pitchFamily="34" charset="0"/>
              </a:rPr>
              <a:t>Year 2</a:t>
            </a:r>
          </a:p>
          <a:p>
            <a:pPr marL="50800" indent="0" algn="ctr">
              <a:buFont typeface="Arial"/>
              <a:buNone/>
            </a:pPr>
            <a:r>
              <a:rPr lang="en-GB" sz="1600" dirty="0">
                <a:solidFill>
                  <a:srgbClr val="002060"/>
                </a:solidFill>
                <a:latin typeface="Segoe UI" panose="020B0502040204020203" pitchFamily="34" charset="0"/>
                <a:cs typeface="Segoe UI" panose="020B0502040204020203" pitchFamily="34" charset="0"/>
              </a:rPr>
              <a:t>Monday</a:t>
            </a:r>
          </a:p>
          <a:p>
            <a:pPr marL="50800" indent="0" algn="ctr">
              <a:buFont typeface="Arial"/>
              <a:buNone/>
            </a:pPr>
            <a:r>
              <a:rPr lang="en-GB" sz="1600" b="1" dirty="0">
                <a:solidFill>
                  <a:srgbClr val="002060"/>
                </a:solidFill>
                <a:latin typeface="Segoe UI" panose="020B0502040204020203" pitchFamily="34" charset="0"/>
                <a:cs typeface="Segoe UI" panose="020B0502040204020203" pitchFamily="34" charset="0"/>
              </a:rPr>
              <a:t>&amp;</a:t>
            </a:r>
          </a:p>
          <a:p>
            <a:pPr marL="50800" indent="0" algn="ctr">
              <a:buFont typeface="Arial"/>
              <a:buNone/>
            </a:pPr>
            <a:r>
              <a:rPr lang="en-GB" sz="1600" dirty="0">
                <a:solidFill>
                  <a:srgbClr val="002060"/>
                </a:solidFill>
                <a:latin typeface="Segoe UI" panose="020B0502040204020203" pitchFamily="34" charset="0"/>
                <a:cs typeface="Segoe UI" panose="020B0502040204020203" pitchFamily="34" charset="0"/>
              </a:rPr>
              <a:t>Wednesday</a:t>
            </a:r>
            <a:r>
              <a:rPr lang="en-GB" sz="1600" b="1" dirty="0">
                <a:solidFill>
                  <a:srgbClr val="002060"/>
                </a:solidFill>
                <a:latin typeface="Segoe UI" panose="020B0502040204020203" pitchFamily="34" charset="0"/>
                <a:cs typeface="Segoe UI" panose="020B0502040204020203" pitchFamily="34" charset="0"/>
              </a:rPr>
              <a:t> </a:t>
            </a:r>
          </a:p>
        </p:txBody>
      </p:sp>
      <p:sp>
        <p:nvSpPr>
          <p:cNvPr id="11" name="TextBox 10">
            <a:extLst>
              <a:ext uri="{FF2B5EF4-FFF2-40B4-BE49-F238E27FC236}">
                <a16:creationId xmlns:a16="http://schemas.microsoft.com/office/drawing/2014/main" id="{EC0F606E-BA33-BE87-6491-05239BF64E90}"/>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JH</a:t>
            </a:r>
          </a:p>
        </p:txBody>
      </p:sp>
    </p:spTree>
    <p:extLst>
      <p:ext uri="{BB962C8B-B14F-4D97-AF65-F5344CB8AC3E}">
        <p14:creationId xmlns:p14="http://schemas.microsoft.com/office/powerpoint/2010/main" val="6879178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90B08-A034-872B-4916-7986790589EA}"/>
              </a:ext>
            </a:extLst>
          </p:cNvPr>
          <p:cNvSpPr>
            <a:spLocks noGrp="1"/>
          </p:cNvSpPr>
          <p:nvPr>
            <p:ph type="title"/>
          </p:nvPr>
        </p:nvSpPr>
        <p:spPr/>
        <p:txBody>
          <a:bodyPr>
            <a:normAutofit/>
          </a:bodyPr>
          <a:lstStyle/>
          <a:p>
            <a:r>
              <a:rPr lang="en-US" sz="3600" b="1" dirty="0">
                <a:solidFill>
                  <a:srgbClr val="002060"/>
                </a:solidFill>
                <a:latin typeface="Segoe UI Emoji" panose="020B0502040204020203" pitchFamily="34" charset="0"/>
                <a:ea typeface="Segoe UI Emoji" panose="020B0502040204020203" pitchFamily="34" charset="0"/>
              </a:rPr>
              <a:t>A typical day in KS1</a:t>
            </a:r>
            <a:endParaRPr lang="en-GB" sz="3600" b="1" dirty="0">
              <a:solidFill>
                <a:srgbClr val="002060"/>
              </a:solidFill>
              <a:latin typeface="Segoe UI Emoji" panose="020B0502040204020203" pitchFamily="34" charset="0"/>
              <a:ea typeface="Segoe UI Emoji" panose="020B0502040204020203" pitchFamily="34" charset="0"/>
            </a:endParaRPr>
          </a:p>
        </p:txBody>
      </p:sp>
      <p:sp>
        <p:nvSpPr>
          <p:cNvPr id="3" name="Text Placeholder 2">
            <a:extLst>
              <a:ext uri="{FF2B5EF4-FFF2-40B4-BE49-F238E27FC236}">
                <a16:creationId xmlns:a16="http://schemas.microsoft.com/office/drawing/2014/main" id="{565B047C-1BDC-E644-90D5-C90258A7DD0C}"/>
              </a:ext>
            </a:extLst>
          </p:cNvPr>
          <p:cNvSpPr>
            <a:spLocks noGrp="1"/>
          </p:cNvSpPr>
          <p:nvPr>
            <p:ph type="body" idx="1"/>
          </p:nvPr>
        </p:nvSpPr>
        <p:spPr>
          <a:xfrm>
            <a:off x="457200" y="1877160"/>
            <a:ext cx="8229600" cy="3886200"/>
          </a:xfrm>
        </p:spPr>
        <p:txBody>
          <a:bodyPr>
            <a:normAutofit/>
          </a:bodyPr>
          <a:lstStyle/>
          <a:p>
            <a:pPr>
              <a:lnSpc>
                <a:spcPct val="150000"/>
              </a:lnSpc>
            </a:pPr>
            <a:r>
              <a:rPr lang="en-GB" sz="2400" dirty="0">
                <a:solidFill>
                  <a:srgbClr val="002060"/>
                </a:solidFill>
                <a:latin typeface="Segoe UI Emoji" panose="020B0502040204020203" pitchFamily="34" charset="0"/>
                <a:ea typeface="Segoe UI Emoji" panose="020B0502040204020203" pitchFamily="34" charset="0"/>
              </a:rPr>
              <a:t>Gates open at 8:40am and register is taken at 8:50am</a:t>
            </a:r>
          </a:p>
          <a:p>
            <a:pPr>
              <a:lnSpc>
                <a:spcPct val="150000"/>
              </a:lnSpc>
            </a:pPr>
            <a:r>
              <a:rPr lang="en-GB" sz="2400" dirty="0">
                <a:solidFill>
                  <a:srgbClr val="002060"/>
                </a:solidFill>
                <a:latin typeface="Segoe UI Emoji" panose="020B0502040204020203" pitchFamily="34" charset="0"/>
                <a:ea typeface="Segoe UI Emoji" panose="020B0502040204020203" pitchFamily="34" charset="0"/>
              </a:rPr>
              <a:t>Daily 30 min phonic lessons</a:t>
            </a:r>
          </a:p>
          <a:p>
            <a:pPr>
              <a:lnSpc>
                <a:spcPct val="150000"/>
              </a:lnSpc>
            </a:pPr>
            <a:r>
              <a:rPr lang="en-GB" sz="2400" dirty="0">
                <a:solidFill>
                  <a:srgbClr val="002060"/>
                </a:solidFill>
                <a:latin typeface="Segoe UI Emoji" panose="020B0502040204020203" pitchFamily="34" charset="0"/>
                <a:ea typeface="Segoe UI Emoji" panose="020B0502040204020203" pitchFamily="34" charset="0"/>
              </a:rPr>
              <a:t>Collective worship</a:t>
            </a:r>
          </a:p>
          <a:p>
            <a:pPr>
              <a:lnSpc>
                <a:spcPct val="150000"/>
              </a:lnSpc>
            </a:pPr>
            <a:r>
              <a:rPr lang="en-GB" sz="2400" dirty="0">
                <a:solidFill>
                  <a:srgbClr val="002060"/>
                </a:solidFill>
                <a:latin typeface="Segoe UI Emoji" panose="020B0502040204020203" pitchFamily="34" charset="0"/>
                <a:ea typeface="Segoe UI Emoji" panose="020B0502040204020203" pitchFamily="34" charset="0"/>
              </a:rPr>
              <a:t>Morning and afternoon breaks</a:t>
            </a:r>
          </a:p>
          <a:p>
            <a:pPr>
              <a:lnSpc>
                <a:spcPct val="150000"/>
              </a:lnSpc>
            </a:pPr>
            <a:r>
              <a:rPr lang="en-GB" sz="2400" dirty="0">
                <a:solidFill>
                  <a:srgbClr val="002060"/>
                </a:solidFill>
                <a:latin typeface="Segoe UI Emoji" panose="020B0502040204020203" pitchFamily="34" charset="0"/>
                <a:ea typeface="Segoe UI Emoji" panose="020B0502040204020203" pitchFamily="34" charset="0"/>
              </a:rPr>
              <a:t>Daily story time</a:t>
            </a:r>
          </a:p>
          <a:p>
            <a:pPr>
              <a:lnSpc>
                <a:spcPct val="150000"/>
              </a:lnSpc>
            </a:pPr>
            <a:r>
              <a:rPr lang="en-GB" sz="2400" dirty="0">
                <a:solidFill>
                  <a:srgbClr val="002060"/>
                </a:solidFill>
                <a:latin typeface="Segoe UI Emoji" panose="020B0502040204020203" pitchFamily="34" charset="0"/>
                <a:ea typeface="Segoe UI Emoji" panose="020B0502040204020203" pitchFamily="34" charset="0"/>
              </a:rPr>
              <a:t>School day ends at 3:15pm </a:t>
            </a:r>
          </a:p>
          <a:p>
            <a:endParaRPr lang="en-GB" sz="2400" dirty="0"/>
          </a:p>
        </p:txBody>
      </p:sp>
      <p:sp>
        <p:nvSpPr>
          <p:cNvPr id="8" name="Google Shape;120;p3">
            <a:extLst>
              <a:ext uri="{FF2B5EF4-FFF2-40B4-BE49-F238E27FC236}">
                <a16:creationId xmlns:a16="http://schemas.microsoft.com/office/drawing/2014/main" id="{E1D08174-1E86-D9ED-5C11-58BEDD99EFE8}"/>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10" name="Group 9">
            <a:extLst>
              <a:ext uri="{FF2B5EF4-FFF2-40B4-BE49-F238E27FC236}">
                <a16:creationId xmlns:a16="http://schemas.microsoft.com/office/drawing/2014/main" id="{F2A9BA3E-BD6B-B4F2-43D0-AF8E51F2B983}"/>
              </a:ext>
            </a:extLst>
          </p:cNvPr>
          <p:cNvGrpSpPr/>
          <p:nvPr/>
        </p:nvGrpSpPr>
        <p:grpSpPr>
          <a:xfrm>
            <a:off x="126821" y="141248"/>
            <a:ext cx="9017179" cy="6658635"/>
            <a:chOff x="126821" y="141248"/>
            <a:chExt cx="9017179" cy="6658635"/>
          </a:xfrm>
        </p:grpSpPr>
        <p:pic>
          <p:nvPicPr>
            <p:cNvPr id="11" name="Google Shape;94;p1">
              <a:extLst>
                <a:ext uri="{FF2B5EF4-FFF2-40B4-BE49-F238E27FC236}">
                  <a16:creationId xmlns:a16="http://schemas.microsoft.com/office/drawing/2014/main" id="{ECC46A50-B772-52D5-DB13-05F6C11489C5}"/>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12" name="Google Shape;106;p2" descr="Related image">
              <a:extLst>
                <a:ext uri="{FF2B5EF4-FFF2-40B4-BE49-F238E27FC236}">
                  <a16:creationId xmlns:a16="http://schemas.microsoft.com/office/drawing/2014/main" id="{6E5D3D5A-E123-E1BE-FF03-59404B8BAF0C}"/>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4" name="TextBox 3">
            <a:extLst>
              <a:ext uri="{FF2B5EF4-FFF2-40B4-BE49-F238E27FC236}">
                <a16:creationId xmlns:a16="http://schemas.microsoft.com/office/drawing/2014/main" id="{1A89342C-5636-7252-7034-7A41B421FFB6}"/>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BG</a:t>
            </a:r>
          </a:p>
        </p:txBody>
      </p:sp>
    </p:spTree>
    <p:extLst>
      <p:ext uri="{BB962C8B-B14F-4D97-AF65-F5344CB8AC3E}">
        <p14:creationId xmlns:p14="http://schemas.microsoft.com/office/powerpoint/2010/main" val="6331438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9"/>
          <p:cNvSpPr txBox="1">
            <a:spLocks noGrp="1"/>
          </p:cNvSpPr>
          <p:nvPr>
            <p:ph type="title"/>
          </p:nvPr>
        </p:nvSpPr>
        <p:spPr>
          <a:xfrm>
            <a:off x="510540" y="207505"/>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0070C0"/>
              </a:buClr>
              <a:buSzPts val="5000"/>
              <a:buFont typeface="Arial"/>
              <a:buNone/>
            </a:pPr>
            <a:r>
              <a:rPr lang="en-GB" sz="3600" b="1" dirty="0">
                <a:solidFill>
                  <a:srgbClr val="002060"/>
                </a:solidFill>
                <a:latin typeface="Segoe UI Emoji" panose="020B0502040204020203" pitchFamily="34" charset="0"/>
                <a:ea typeface="Segoe UI Emoji" panose="020B0502040204020203" pitchFamily="34" charset="0"/>
                <a:cs typeface="Arial"/>
                <a:sym typeface="Arial"/>
              </a:rPr>
              <a:t>Reading</a:t>
            </a:r>
            <a:endParaRPr sz="2800" dirty="0">
              <a:solidFill>
                <a:srgbClr val="002060"/>
              </a:solidFill>
              <a:latin typeface="Segoe UI Emoji" panose="020B0502040204020203" pitchFamily="34" charset="0"/>
              <a:ea typeface="Segoe UI Emoji" panose="020B0502040204020203" pitchFamily="34" charset="0"/>
            </a:endParaRPr>
          </a:p>
        </p:txBody>
      </p:sp>
      <p:sp>
        <p:nvSpPr>
          <p:cNvPr id="216" name="Google Shape;216;p9"/>
          <p:cNvSpPr txBox="1">
            <a:spLocks noGrp="1"/>
          </p:cNvSpPr>
          <p:nvPr>
            <p:ph type="body" idx="1"/>
          </p:nvPr>
        </p:nvSpPr>
        <p:spPr>
          <a:xfrm>
            <a:off x="279913" y="1376776"/>
            <a:ext cx="8229600" cy="4830736"/>
          </a:xfrm>
          <a:prstGeom prst="rect">
            <a:avLst/>
          </a:prstGeom>
          <a:noFill/>
          <a:ln>
            <a:noFill/>
          </a:ln>
        </p:spPr>
        <p:txBody>
          <a:bodyPr spcFirstLastPara="1" wrap="square" lIns="91425" tIns="45700" rIns="91425" bIns="45700" anchor="t" anchorCtr="0">
            <a:noAutofit/>
          </a:bodyPr>
          <a:lstStyle/>
          <a:p>
            <a:pPr marL="0" lvl="0" indent="0" algn="ctr" rtl="0">
              <a:lnSpc>
                <a:spcPct val="150000"/>
              </a:lnSpc>
              <a:spcBef>
                <a:spcPts val="0"/>
              </a:spcBef>
              <a:spcAft>
                <a:spcPts val="0"/>
              </a:spcAft>
              <a:buClr>
                <a:schemeClr val="dk1"/>
              </a:buClr>
              <a:buSzPts val="3200"/>
              <a:buNone/>
            </a:pPr>
            <a:r>
              <a:rPr lang="en-GB" sz="2000" b="1" i="0" dirty="0">
                <a:solidFill>
                  <a:srgbClr val="002060"/>
                </a:solidFill>
                <a:effectLst/>
                <a:latin typeface="Segoe UI Emoji" panose="020B0502040204020203" pitchFamily="34" charset="0"/>
                <a:ea typeface="Segoe UI Emoji" panose="020B0502040204020203" pitchFamily="34" charset="0"/>
              </a:rPr>
              <a:t>Reading</a:t>
            </a:r>
            <a:r>
              <a:rPr lang="en-GB" sz="2000" b="0" i="0" dirty="0">
                <a:solidFill>
                  <a:srgbClr val="002060"/>
                </a:solidFill>
                <a:effectLst/>
                <a:latin typeface="Segoe UI Emoji" panose="020B0502040204020203" pitchFamily="34" charset="0"/>
                <a:ea typeface="Segoe UI Emoji" panose="020B0502040204020203" pitchFamily="34" charset="0"/>
              </a:rPr>
              <a:t> is one of the most crucial skills children learn during their time in primary school. We ask that you find time to regularly read with your child, </a:t>
            </a:r>
            <a:r>
              <a:rPr lang="en-GB" sz="2000" b="1" i="0" dirty="0">
                <a:solidFill>
                  <a:srgbClr val="002060"/>
                </a:solidFill>
                <a:effectLst/>
                <a:latin typeface="Segoe UI Emoji" panose="020B0502040204020203" pitchFamily="34" charset="0"/>
                <a:ea typeface="Segoe UI Emoji" panose="020B0502040204020203" pitchFamily="34" charset="0"/>
              </a:rPr>
              <a:t>at least 3 times a week.</a:t>
            </a:r>
          </a:p>
          <a:p>
            <a:pPr marL="0" lvl="0" indent="0" rtl="0">
              <a:lnSpc>
                <a:spcPct val="150000"/>
              </a:lnSpc>
              <a:spcBef>
                <a:spcPts val="0"/>
              </a:spcBef>
              <a:spcAft>
                <a:spcPts val="0"/>
              </a:spcAft>
              <a:buClr>
                <a:schemeClr val="dk1"/>
              </a:buClr>
              <a:buSzPts val="3200"/>
              <a:buNone/>
            </a:pPr>
            <a:endParaRPr lang="en-GB" sz="2000" b="1" dirty="0">
              <a:solidFill>
                <a:srgbClr val="002060"/>
              </a:solidFill>
              <a:latin typeface="Segoe UI Emoji" panose="020B0502040204020203" pitchFamily="34" charset="0"/>
              <a:ea typeface="Segoe UI Emoji" panose="020B0502040204020203" pitchFamily="34" charset="0"/>
            </a:endParaRPr>
          </a:p>
          <a:p>
            <a:pPr marL="0" lvl="0" indent="0" algn="ctr" rtl="0">
              <a:lnSpc>
                <a:spcPct val="150000"/>
              </a:lnSpc>
              <a:spcBef>
                <a:spcPts val="0"/>
              </a:spcBef>
              <a:spcAft>
                <a:spcPts val="0"/>
              </a:spcAft>
              <a:buClr>
                <a:schemeClr val="dk1"/>
              </a:buClr>
              <a:buSzPts val="3200"/>
              <a:buNone/>
            </a:pPr>
            <a:r>
              <a:rPr lang="en-GB" sz="2000" b="1" i="0" dirty="0">
                <a:solidFill>
                  <a:srgbClr val="002060"/>
                </a:solidFill>
                <a:effectLst/>
                <a:latin typeface="Segoe UI Emoji" panose="020B0502040204020203" pitchFamily="34" charset="0"/>
                <a:ea typeface="Segoe UI Emoji" panose="020B0502040204020203" pitchFamily="34" charset="0"/>
              </a:rPr>
              <a:t>This can be done in lots of different ways:</a:t>
            </a:r>
          </a:p>
          <a:p>
            <a:pPr marL="285750" indent="-285750" algn="ctr">
              <a:lnSpc>
                <a:spcPct val="150000"/>
              </a:lnSpc>
              <a:spcBef>
                <a:spcPts val="0"/>
              </a:spcBef>
              <a:buSzPts val="3200"/>
            </a:pPr>
            <a:endParaRPr lang="en-GB" sz="1800" b="1" dirty="0">
              <a:solidFill>
                <a:srgbClr val="002060"/>
              </a:solidFill>
              <a:latin typeface="Segoe UI Emoji" panose="020B0502040204020203" pitchFamily="34" charset="0"/>
              <a:ea typeface="Segoe UI Emoji" panose="020B0502040204020203" pitchFamily="34" charset="0"/>
            </a:endParaRPr>
          </a:p>
          <a:p>
            <a:r>
              <a:rPr lang="en-GB" sz="1800" b="0" i="0" dirty="0">
                <a:solidFill>
                  <a:srgbClr val="002060"/>
                </a:solidFill>
                <a:effectLst/>
                <a:latin typeface="Segoe UI Emoji" panose="020B0502040204020203" pitchFamily="34" charset="0"/>
                <a:ea typeface="Segoe UI Emoji" panose="020B0502040204020203" pitchFamily="34" charset="0"/>
              </a:rPr>
              <a:t>Listening to your child reading aloud to you. </a:t>
            </a:r>
          </a:p>
          <a:p>
            <a:endParaRPr lang="en-GB" sz="1800" b="0" i="0" dirty="0">
              <a:solidFill>
                <a:srgbClr val="002060"/>
              </a:solidFill>
              <a:effectLst/>
              <a:latin typeface="Segoe UI Emoji" panose="020B0502040204020203" pitchFamily="34" charset="0"/>
              <a:ea typeface="Segoe UI Emoji" panose="020B0502040204020203" pitchFamily="34" charset="0"/>
            </a:endParaRPr>
          </a:p>
          <a:p>
            <a:r>
              <a:rPr lang="en-GB" sz="1800" b="0" i="0" dirty="0">
                <a:solidFill>
                  <a:srgbClr val="002060"/>
                </a:solidFill>
                <a:effectLst/>
                <a:latin typeface="Segoe UI Emoji" panose="020B0502040204020203" pitchFamily="34" charset="0"/>
                <a:ea typeface="Segoe UI Emoji" panose="020B0502040204020203" pitchFamily="34" charset="0"/>
              </a:rPr>
              <a:t>You can read to them (a school reading book, or a book above their phonetic level).</a:t>
            </a:r>
          </a:p>
          <a:p>
            <a:endParaRPr lang="en-GB" sz="1800" b="0" i="0" dirty="0">
              <a:solidFill>
                <a:srgbClr val="002060"/>
              </a:solidFill>
              <a:effectLst/>
              <a:latin typeface="Segoe UI Emoji" panose="020B0502040204020203" pitchFamily="34" charset="0"/>
              <a:ea typeface="Segoe UI Emoji" panose="020B0502040204020203" pitchFamily="34" charset="0"/>
            </a:endParaRPr>
          </a:p>
          <a:p>
            <a:r>
              <a:rPr lang="en-GB" sz="1800" dirty="0">
                <a:solidFill>
                  <a:srgbClr val="002060"/>
                </a:solidFill>
                <a:latin typeface="Segoe UI Emoji" panose="020B0502040204020203" pitchFamily="34" charset="0"/>
                <a:ea typeface="Segoe UI Emoji" panose="020B0502040204020203" pitchFamily="34" charset="0"/>
              </a:rPr>
              <a:t>Book talk- discussing what you have read together.</a:t>
            </a:r>
            <a:endParaRPr lang="en-GB" b="1" dirty="0">
              <a:solidFill>
                <a:srgbClr val="002060"/>
              </a:solidFill>
              <a:latin typeface="Segoe UI Emoji" panose="020B0502040204020203" pitchFamily="34" charset="0"/>
              <a:ea typeface="Segoe UI Emoji" panose="020B0502040204020203" pitchFamily="34" charset="0"/>
            </a:endParaRPr>
          </a:p>
          <a:p>
            <a:pPr marL="0" lvl="0" indent="0" algn="l" rtl="0">
              <a:spcBef>
                <a:spcPts val="0"/>
              </a:spcBef>
              <a:spcAft>
                <a:spcPts val="0"/>
              </a:spcAft>
              <a:buClr>
                <a:schemeClr val="dk1"/>
              </a:buClr>
              <a:buSzPts val="3200"/>
              <a:buNone/>
            </a:pPr>
            <a:endParaRPr lang="en-GB" sz="2400" dirty="0">
              <a:solidFill>
                <a:srgbClr val="002060"/>
              </a:solidFill>
              <a:latin typeface="Segoe UI Emoji" panose="020B0502040204020203" pitchFamily="34" charset="0"/>
              <a:ea typeface="Segoe UI Emoji" panose="020B0502040204020203" pitchFamily="34" charset="0"/>
              <a:cs typeface="Arial"/>
              <a:sym typeface="Arial"/>
            </a:endParaRPr>
          </a:p>
        </p:txBody>
      </p:sp>
      <p:sp>
        <p:nvSpPr>
          <p:cNvPr id="10" name="Google Shape;120;p3">
            <a:extLst>
              <a:ext uri="{FF2B5EF4-FFF2-40B4-BE49-F238E27FC236}">
                <a16:creationId xmlns:a16="http://schemas.microsoft.com/office/drawing/2014/main" id="{E5D65885-9EA3-3F69-B82B-C416B0EA72D1}"/>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2" name="Group 1">
            <a:extLst>
              <a:ext uri="{FF2B5EF4-FFF2-40B4-BE49-F238E27FC236}">
                <a16:creationId xmlns:a16="http://schemas.microsoft.com/office/drawing/2014/main" id="{FFB7048F-E019-BCF2-01CA-3C2DBBE8BB8E}"/>
              </a:ext>
            </a:extLst>
          </p:cNvPr>
          <p:cNvGrpSpPr/>
          <p:nvPr/>
        </p:nvGrpSpPr>
        <p:grpSpPr>
          <a:xfrm>
            <a:off x="126821" y="141248"/>
            <a:ext cx="9017179" cy="6658635"/>
            <a:chOff x="126821" y="141248"/>
            <a:chExt cx="9017179" cy="6658635"/>
          </a:xfrm>
        </p:grpSpPr>
        <p:pic>
          <p:nvPicPr>
            <p:cNvPr id="4" name="Google Shape;94;p1">
              <a:extLst>
                <a:ext uri="{FF2B5EF4-FFF2-40B4-BE49-F238E27FC236}">
                  <a16:creationId xmlns:a16="http://schemas.microsoft.com/office/drawing/2014/main" id="{45CB9398-5D6D-DC3F-4EAD-8A71C9E4F83A}"/>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5" name="Google Shape;106;p2" descr="Related image">
              <a:extLst>
                <a:ext uri="{FF2B5EF4-FFF2-40B4-BE49-F238E27FC236}">
                  <a16:creationId xmlns:a16="http://schemas.microsoft.com/office/drawing/2014/main" id="{8681A713-7AC7-A27F-7317-7D2148494CEF}"/>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3" name="TextBox 2">
            <a:extLst>
              <a:ext uri="{FF2B5EF4-FFF2-40B4-BE49-F238E27FC236}">
                <a16:creationId xmlns:a16="http://schemas.microsoft.com/office/drawing/2014/main" id="{ED63C327-5C65-D149-7B1D-92E2152EBCA4}"/>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SN</a:t>
            </a:r>
          </a:p>
        </p:txBody>
      </p:sp>
    </p:spTree>
    <p:extLst>
      <p:ext uri="{BB962C8B-B14F-4D97-AF65-F5344CB8AC3E}">
        <p14:creationId xmlns:p14="http://schemas.microsoft.com/office/powerpoint/2010/main" val="18844147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20;p3">
            <a:extLst>
              <a:ext uri="{FF2B5EF4-FFF2-40B4-BE49-F238E27FC236}">
                <a16:creationId xmlns:a16="http://schemas.microsoft.com/office/drawing/2014/main" id="{A975DB54-D3E7-E15C-5F0A-3551F23B2611}"/>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pic>
        <p:nvPicPr>
          <p:cNvPr id="8" name="Picture 7">
            <a:extLst>
              <a:ext uri="{FF2B5EF4-FFF2-40B4-BE49-F238E27FC236}">
                <a16:creationId xmlns:a16="http://schemas.microsoft.com/office/drawing/2014/main" id="{2727FEE7-4CB1-118A-D668-957F23232DB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8088" y="757665"/>
            <a:ext cx="4347894" cy="1226848"/>
          </a:xfrm>
          <a:prstGeom prst="rect">
            <a:avLst/>
          </a:prstGeom>
        </p:spPr>
      </p:pic>
      <p:pic>
        <p:nvPicPr>
          <p:cNvPr id="10" name="Picture 9">
            <a:extLst>
              <a:ext uri="{FF2B5EF4-FFF2-40B4-BE49-F238E27FC236}">
                <a16:creationId xmlns:a16="http://schemas.microsoft.com/office/drawing/2014/main" id="{541994F2-AA92-29B4-EB17-827845F3A93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65562" y="3287186"/>
            <a:ext cx="4954612" cy="1368122"/>
          </a:xfrm>
          <a:prstGeom prst="rect">
            <a:avLst/>
          </a:prstGeom>
        </p:spPr>
      </p:pic>
      <p:sp>
        <p:nvSpPr>
          <p:cNvPr id="13" name="TextBox 12">
            <a:extLst>
              <a:ext uri="{FF2B5EF4-FFF2-40B4-BE49-F238E27FC236}">
                <a16:creationId xmlns:a16="http://schemas.microsoft.com/office/drawing/2014/main" id="{01FA8040-2B38-5E97-BFEA-4A11D816B2C6}"/>
              </a:ext>
            </a:extLst>
          </p:cNvPr>
          <p:cNvSpPr txBox="1"/>
          <p:nvPr/>
        </p:nvSpPr>
        <p:spPr>
          <a:xfrm rot="20485949">
            <a:off x="78861" y="2516812"/>
            <a:ext cx="3720689" cy="2308324"/>
          </a:xfrm>
          <a:prstGeom prst="rect">
            <a:avLst/>
          </a:prstGeom>
          <a:noFill/>
        </p:spPr>
        <p:txBody>
          <a:bodyPr wrap="square" rtlCol="0">
            <a:spAutoFit/>
          </a:bodyPr>
          <a:lstStyle/>
          <a:p>
            <a:pPr algn="ctr"/>
            <a:r>
              <a:rPr lang="en-US" sz="2400" dirty="0">
                <a:solidFill>
                  <a:srgbClr val="002060"/>
                </a:solidFill>
                <a:latin typeface="Segoe UI Emoji" panose="020B0502040204020203" pitchFamily="34" charset="0"/>
                <a:ea typeface="Segoe UI Emoji" panose="020B0502040204020203" pitchFamily="34" charset="0"/>
              </a:rPr>
              <a:t>“</a:t>
            </a:r>
            <a:r>
              <a:rPr lang="en-US" sz="2400" b="1" dirty="0">
                <a:solidFill>
                  <a:srgbClr val="002060"/>
                </a:solidFill>
                <a:latin typeface="Segoe UI Emoji" panose="020B0502040204020203" pitchFamily="34" charset="0"/>
                <a:ea typeface="Segoe UI Emoji" panose="020B0502040204020203" pitchFamily="34" charset="0"/>
              </a:rPr>
              <a:t>Q</a:t>
            </a:r>
            <a:r>
              <a:rPr lang="en-US" sz="2400" dirty="0">
                <a:solidFill>
                  <a:srgbClr val="002060"/>
                </a:solidFill>
                <a:latin typeface="Segoe UI Emoji" panose="020B0502040204020203" pitchFamily="34" charset="0"/>
                <a:ea typeface="Segoe UI Emoji" panose="020B0502040204020203" pitchFamily="34" charset="0"/>
              </a:rPr>
              <a:t>: What are burrows?”</a:t>
            </a:r>
          </a:p>
          <a:p>
            <a:pPr algn="ctr"/>
            <a:r>
              <a:rPr lang="en-US" sz="2400" dirty="0">
                <a:solidFill>
                  <a:srgbClr val="002060"/>
                </a:solidFill>
                <a:latin typeface="Segoe UI Emoji" panose="020B0502040204020203" pitchFamily="34" charset="0"/>
                <a:ea typeface="Segoe UI Emoji" panose="020B0502040204020203" pitchFamily="34" charset="0"/>
              </a:rPr>
              <a:t>“</a:t>
            </a:r>
            <a:r>
              <a:rPr lang="en-US" sz="2400" b="1" dirty="0">
                <a:solidFill>
                  <a:srgbClr val="002060"/>
                </a:solidFill>
                <a:latin typeface="Segoe UI Emoji" panose="020B0502040204020203" pitchFamily="34" charset="0"/>
                <a:ea typeface="Segoe UI Emoji" panose="020B0502040204020203" pitchFamily="34" charset="0"/>
              </a:rPr>
              <a:t>A:</a:t>
            </a:r>
            <a:r>
              <a:rPr lang="en-US" sz="2400" dirty="0">
                <a:solidFill>
                  <a:srgbClr val="002060"/>
                </a:solidFill>
                <a:latin typeface="Segoe UI Emoji" panose="020B0502040204020203" pitchFamily="34" charset="0"/>
                <a:ea typeface="Segoe UI Emoji" panose="020B0502040204020203" pitchFamily="34" charset="0"/>
              </a:rPr>
              <a:t> burrows are a bit like dens. They are where animals live under ground, like rabbits and badgers.”</a:t>
            </a:r>
            <a:endParaRPr lang="en-GB" sz="2400" dirty="0">
              <a:solidFill>
                <a:srgbClr val="002060"/>
              </a:solidFill>
              <a:latin typeface="Segoe UI Emoji" panose="020B0502040204020203" pitchFamily="34" charset="0"/>
              <a:ea typeface="Segoe UI Emoji" panose="020B0502040204020203" pitchFamily="34" charset="0"/>
            </a:endParaRPr>
          </a:p>
        </p:txBody>
      </p:sp>
      <p:sp>
        <p:nvSpPr>
          <p:cNvPr id="14" name="TextBox 13">
            <a:extLst>
              <a:ext uri="{FF2B5EF4-FFF2-40B4-BE49-F238E27FC236}">
                <a16:creationId xmlns:a16="http://schemas.microsoft.com/office/drawing/2014/main" id="{EA817C03-D570-9A7F-C0B3-4823140C141C}"/>
              </a:ext>
            </a:extLst>
          </p:cNvPr>
          <p:cNvSpPr txBox="1"/>
          <p:nvPr/>
        </p:nvSpPr>
        <p:spPr>
          <a:xfrm rot="822113">
            <a:off x="4323755" y="5185971"/>
            <a:ext cx="4004059" cy="1015663"/>
          </a:xfrm>
          <a:prstGeom prst="rect">
            <a:avLst/>
          </a:prstGeom>
          <a:noFill/>
        </p:spPr>
        <p:txBody>
          <a:bodyPr wrap="square" rtlCol="0">
            <a:spAutoFit/>
          </a:bodyPr>
          <a:lstStyle/>
          <a:p>
            <a:pPr algn="ctr"/>
            <a:r>
              <a:rPr lang="en-US" sz="2000" dirty="0">
                <a:solidFill>
                  <a:srgbClr val="002060"/>
                </a:solidFill>
                <a:latin typeface="Segoe UI Emoji" panose="020B0502040204020203" pitchFamily="34" charset="0"/>
                <a:ea typeface="Segoe UI Emoji" panose="020B0502040204020203" pitchFamily="34" charset="0"/>
              </a:rPr>
              <a:t>“Medusa is the scariest </a:t>
            </a:r>
          </a:p>
          <a:p>
            <a:pPr algn="ctr"/>
            <a:r>
              <a:rPr lang="en-US" sz="2000" dirty="0">
                <a:solidFill>
                  <a:srgbClr val="002060"/>
                </a:solidFill>
                <a:latin typeface="Segoe UI Emoji" panose="020B0502040204020203" pitchFamily="34" charset="0"/>
                <a:ea typeface="Segoe UI Emoji" panose="020B0502040204020203" pitchFamily="34" charset="0"/>
              </a:rPr>
              <a:t>Mythical creature. Look at her hair!”</a:t>
            </a:r>
            <a:endParaRPr lang="en-GB" sz="2000" dirty="0">
              <a:solidFill>
                <a:srgbClr val="002060"/>
              </a:solidFill>
              <a:latin typeface="Segoe UI Emoji" panose="020B0502040204020203" pitchFamily="34" charset="0"/>
              <a:ea typeface="Segoe UI Emoji" panose="020B0502040204020203" pitchFamily="34" charset="0"/>
            </a:endParaRPr>
          </a:p>
        </p:txBody>
      </p:sp>
      <p:sp>
        <p:nvSpPr>
          <p:cNvPr id="15" name="TextBox 14">
            <a:extLst>
              <a:ext uri="{FF2B5EF4-FFF2-40B4-BE49-F238E27FC236}">
                <a16:creationId xmlns:a16="http://schemas.microsoft.com/office/drawing/2014/main" id="{312E9214-7B48-D48E-F044-56C5D55E2D0A}"/>
              </a:ext>
            </a:extLst>
          </p:cNvPr>
          <p:cNvSpPr txBox="1"/>
          <p:nvPr/>
        </p:nvSpPr>
        <p:spPr>
          <a:xfrm rot="856259">
            <a:off x="5145700" y="1798712"/>
            <a:ext cx="3114553" cy="1015663"/>
          </a:xfrm>
          <a:prstGeom prst="rect">
            <a:avLst/>
          </a:prstGeom>
          <a:noFill/>
        </p:spPr>
        <p:txBody>
          <a:bodyPr wrap="square" rtlCol="0">
            <a:spAutoFit/>
          </a:bodyPr>
          <a:lstStyle/>
          <a:p>
            <a:pPr algn="ctr"/>
            <a:r>
              <a:rPr lang="en-US" sz="2000" dirty="0">
                <a:solidFill>
                  <a:srgbClr val="002060"/>
                </a:solidFill>
                <a:latin typeface="Segoe UI Emoji" panose="020B0502040204020203" pitchFamily="34" charset="0"/>
                <a:ea typeface="Segoe UI Emoji" panose="020B0502040204020203" pitchFamily="34" charset="0"/>
              </a:rPr>
              <a:t>“ This book is by Mini Grey. She also wrote </a:t>
            </a:r>
            <a:r>
              <a:rPr lang="en-US" sz="2000" dirty="0" err="1">
                <a:solidFill>
                  <a:srgbClr val="002060"/>
                </a:solidFill>
                <a:latin typeface="Segoe UI Emoji" panose="020B0502040204020203" pitchFamily="34" charset="0"/>
                <a:ea typeface="Segoe UI Emoji" panose="020B0502040204020203" pitchFamily="34" charset="0"/>
              </a:rPr>
              <a:t>Hermelin</a:t>
            </a:r>
            <a:r>
              <a:rPr lang="en-US" sz="2000" dirty="0">
                <a:solidFill>
                  <a:srgbClr val="002060"/>
                </a:solidFill>
                <a:latin typeface="Segoe UI Emoji" panose="020B0502040204020203" pitchFamily="34" charset="0"/>
                <a:ea typeface="Segoe UI Emoji" panose="020B0502040204020203" pitchFamily="34" charset="0"/>
              </a:rPr>
              <a:t>!”</a:t>
            </a:r>
            <a:endParaRPr lang="en-GB" sz="2000" dirty="0">
              <a:solidFill>
                <a:srgbClr val="002060"/>
              </a:solidFill>
              <a:latin typeface="Segoe UI Emoji" panose="020B0502040204020203" pitchFamily="34" charset="0"/>
              <a:ea typeface="Segoe UI Emoji" panose="020B0502040204020203" pitchFamily="34" charset="0"/>
            </a:endParaRPr>
          </a:p>
        </p:txBody>
      </p:sp>
      <p:pic>
        <p:nvPicPr>
          <p:cNvPr id="17" name="Picture 16">
            <a:extLst>
              <a:ext uri="{FF2B5EF4-FFF2-40B4-BE49-F238E27FC236}">
                <a16:creationId xmlns:a16="http://schemas.microsoft.com/office/drawing/2014/main" id="{9DABEB9E-56AA-E61B-ADF5-958D07F474B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1205169">
            <a:off x="7231028" y="293135"/>
            <a:ext cx="1171893" cy="1622621"/>
          </a:xfrm>
          <a:prstGeom prst="rect">
            <a:avLst/>
          </a:prstGeom>
        </p:spPr>
      </p:pic>
      <p:grpSp>
        <p:nvGrpSpPr>
          <p:cNvPr id="3" name="Group 2">
            <a:extLst>
              <a:ext uri="{FF2B5EF4-FFF2-40B4-BE49-F238E27FC236}">
                <a16:creationId xmlns:a16="http://schemas.microsoft.com/office/drawing/2014/main" id="{B0D868D7-20AD-10C1-B3E7-5DF03D09C70C}"/>
              </a:ext>
            </a:extLst>
          </p:cNvPr>
          <p:cNvGrpSpPr/>
          <p:nvPr/>
        </p:nvGrpSpPr>
        <p:grpSpPr>
          <a:xfrm>
            <a:off x="126821" y="141248"/>
            <a:ext cx="9017179" cy="6658635"/>
            <a:chOff x="126821" y="141248"/>
            <a:chExt cx="9017179" cy="6658635"/>
          </a:xfrm>
        </p:grpSpPr>
        <p:pic>
          <p:nvPicPr>
            <p:cNvPr id="7" name="Google Shape;94;p1">
              <a:extLst>
                <a:ext uri="{FF2B5EF4-FFF2-40B4-BE49-F238E27FC236}">
                  <a16:creationId xmlns:a16="http://schemas.microsoft.com/office/drawing/2014/main" id="{43497F03-3C7E-224C-A847-D7979D9FE1AE}"/>
                </a:ext>
              </a:extLst>
            </p:cNvPr>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9" name="Google Shape;106;p2" descr="Related image">
              <a:extLst>
                <a:ext uri="{FF2B5EF4-FFF2-40B4-BE49-F238E27FC236}">
                  <a16:creationId xmlns:a16="http://schemas.microsoft.com/office/drawing/2014/main" id="{58297518-636D-0CD9-7242-9EBD4E167452}"/>
                </a:ext>
              </a:extLst>
            </p:cNvPr>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2" name="TextBox 1">
            <a:extLst>
              <a:ext uri="{FF2B5EF4-FFF2-40B4-BE49-F238E27FC236}">
                <a16:creationId xmlns:a16="http://schemas.microsoft.com/office/drawing/2014/main" id="{1E5890F7-2399-84F0-F2FC-69BE2A00CEC4}"/>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SN</a:t>
            </a:r>
          </a:p>
        </p:txBody>
      </p:sp>
    </p:spTree>
    <p:extLst>
      <p:ext uri="{BB962C8B-B14F-4D97-AF65-F5344CB8AC3E}">
        <p14:creationId xmlns:p14="http://schemas.microsoft.com/office/powerpoint/2010/main" val="10920359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Google Shape;120;p3">
            <a:extLst>
              <a:ext uri="{FF2B5EF4-FFF2-40B4-BE49-F238E27FC236}">
                <a16:creationId xmlns:a16="http://schemas.microsoft.com/office/drawing/2014/main" id="{A975DB54-D3E7-E15C-5F0A-3551F23B2611}"/>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pic>
        <p:nvPicPr>
          <p:cNvPr id="19" name="Picture 18">
            <a:extLst>
              <a:ext uri="{FF2B5EF4-FFF2-40B4-BE49-F238E27FC236}">
                <a16:creationId xmlns:a16="http://schemas.microsoft.com/office/drawing/2014/main" id="{635B289E-B506-036F-CB4E-6250366BD78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12454" y="679159"/>
            <a:ext cx="4725467" cy="1934650"/>
          </a:xfrm>
          <a:prstGeom prst="rect">
            <a:avLst/>
          </a:prstGeom>
        </p:spPr>
      </p:pic>
      <p:pic>
        <p:nvPicPr>
          <p:cNvPr id="21" name="Picture 20">
            <a:extLst>
              <a:ext uri="{FF2B5EF4-FFF2-40B4-BE49-F238E27FC236}">
                <a16:creationId xmlns:a16="http://schemas.microsoft.com/office/drawing/2014/main" id="{494CB740-C52E-976B-D5AA-B852D6364DD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11810" y="3381816"/>
            <a:ext cx="5581118" cy="1576887"/>
          </a:xfrm>
          <a:prstGeom prst="rect">
            <a:avLst/>
          </a:prstGeom>
        </p:spPr>
      </p:pic>
      <p:sp>
        <p:nvSpPr>
          <p:cNvPr id="22" name="TextBox 21">
            <a:extLst>
              <a:ext uri="{FF2B5EF4-FFF2-40B4-BE49-F238E27FC236}">
                <a16:creationId xmlns:a16="http://schemas.microsoft.com/office/drawing/2014/main" id="{22612E03-2B11-2D5F-7286-F564A9F11C2A}"/>
              </a:ext>
            </a:extLst>
          </p:cNvPr>
          <p:cNvSpPr txBox="1"/>
          <p:nvPr/>
        </p:nvSpPr>
        <p:spPr>
          <a:xfrm rot="599322">
            <a:off x="5138929" y="2094370"/>
            <a:ext cx="3720689" cy="830997"/>
          </a:xfrm>
          <a:prstGeom prst="rect">
            <a:avLst/>
          </a:prstGeom>
          <a:noFill/>
        </p:spPr>
        <p:txBody>
          <a:bodyPr wrap="square" rtlCol="0">
            <a:spAutoFit/>
          </a:bodyPr>
          <a:lstStyle/>
          <a:p>
            <a:pPr algn="ctr"/>
            <a:r>
              <a:rPr lang="en-US" sz="2400" dirty="0">
                <a:solidFill>
                  <a:srgbClr val="002060"/>
                </a:solidFill>
                <a:latin typeface="Segoe UI Emoji" panose="020B0502040204020203" pitchFamily="34" charset="0"/>
                <a:ea typeface="Segoe UI Emoji" panose="020B0502040204020203" pitchFamily="34" charset="0"/>
              </a:rPr>
              <a:t>“I think this is a fact book because it is about plants”</a:t>
            </a:r>
            <a:endParaRPr lang="en-GB" sz="2400" dirty="0">
              <a:solidFill>
                <a:srgbClr val="002060"/>
              </a:solidFill>
              <a:latin typeface="Segoe UI Emoji" panose="020B0502040204020203" pitchFamily="34" charset="0"/>
              <a:ea typeface="Segoe UI Emoji" panose="020B0502040204020203" pitchFamily="34" charset="0"/>
            </a:endParaRPr>
          </a:p>
        </p:txBody>
      </p:sp>
      <p:sp>
        <p:nvSpPr>
          <p:cNvPr id="23" name="TextBox 22">
            <a:extLst>
              <a:ext uri="{FF2B5EF4-FFF2-40B4-BE49-F238E27FC236}">
                <a16:creationId xmlns:a16="http://schemas.microsoft.com/office/drawing/2014/main" id="{D0C36533-67C8-32E1-4B18-CF78CA9594ED}"/>
              </a:ext>
            </a:extLst>
          </p:cNvPr>
          <p:cNvSpPr txBox="1"/>
          <p:nvPr/>
        </p:nvSpPr>
        <p:spPr>
          <a:xfrm rot="20485949">
            <a:off x="371343" y="3579235"/>
            <a:ext cx="2315929" cy="1200329"/>
          </a:xfrm>
          <a:prstGeom prst="rect">
            <a:avLst/>
          </a:prstGeom>
          <a:noFill/>
        </p:spPr>
        <p:txBody>
          <a:bodyPr wrap="square" rtlCol="0">
            <a:spAutoFit/>
          </a:bodyPr>
          <a:lstStyle/>
          <a:p>
            <a:pPr algn="ctr"/>
            <a:r>
              <a:rPr lang="en-US" sz="2400" dirty="0">
                <a:solidFill>
                  <a:srgbClr val="002060"/>
                </a:solidFill>
                <a:latin typeface="Segoe UI Emoji" panose="020B0502040204020203" pitchFamily="34" charset="0"/>
                <a:ea typeface="Segoe UI Emoji" panose="020B0502040204020203" pitchFamily="34" charset="0"/>
              </a:rPr>
              <a:t>“… used Fred talk to sound out    t-</a:t>
            </a:r>
            <a:r>
              <a:rPr lang="en-US" sz="2400" dirty="0" err="1">
                <a:solidFill>
                  <a:srgbClr val="002060"/>
                </a:solidFill>
                <a:latin typeface="Segoe UI Emoji" panose="020B0502040204020203" pitchFamily="34" charset="0"/>
                <a:ea typeface="Segoe UI Emoji" panose="020B0502040204020203" pitchFamily="34" charset="0"/>
              </a:rPr>
              <a:t>ee</a:t>
            </a:r>
            <a:r>
              <a:rPr lang="en-US" sz="2400" dirty="0">
                <a:solidFill>
                  <a:srgbClr val="002060"/>
                </a:solidFill>
                <a:latin typeface="Segoe UI Emoji" panose="020B0502040204020203" pitchFamily="34" charset="0"/>
                <a:ea typeface="Segoe UI Emoji" panose="020B0502040204020203" pitchFamily="34" charset="0"/>
              </a:rPr>
              <a:t>-</a:t>
            </a:r>
            <a:r>
              <a:rPr lang="en-US" sz="2400" dirty="0" err="1">
                <a:solidFill>
                  <a:srgbClr val="002060"/>
                </a:solidFill>
                <a:latin typeface="Segoe UI Emoji" panose="020B0502040204020203" pitchFamily="34" charset="0"/>
                <a:ea typeface="Segoe UI Emoji" panose="020B0502040204020203" pitchFamily="34" charset="0"/>
              </a:rPr>
              <a:t>th</a:t>
            </a:r>
            <a:r>
              <a:rPr lang="en-US" sz="2400" dirty="0">
                <a:solidFill>
                  <a:srgbClr val="002060"/>
                </a:solidFill>
                <a:latin typeface="Segoe UI Emoji" panose="020B0502040204020203" pitchFamily="34" charset="0"/>
                <a:ea typeface="Segoe UI Emoji" panose="020B0502040204020203" pitchFamily="34" charset="0"/>
              </a:rPr>
              <a:t>”</a:t>
            </a:r>
            <a:endParaRPr lang="en-GB" sz="2400" dirty="0">
              <a:solidFill>
                <a:srgbClr val="002060"/>
              </a:solidFill>
              <a:latin typeface="Segoe UI Emoji" panose="020B0502040204020203" pitchFamily="34" charset="0"/>
              <a:ea typeface="Segoe UI Emoji" panose="020B0502040204020203" pitchFamily="34" charset="0"/>
            </a:endParaRPr>
          </a:p>
        </p:txBody>
      </p:sp>
      <p:sp>
        <p:nvSpPr>
          <p:cNvPr id="24" name="TextBox 23">
            <a:extLst>
              <a:ext uri="{FF2B5EF4-FFF2-40B4-BE49-F238E27FC236}">
                <a16:creationId xmlns:a16="http://schemas.microsoft.com/office/drawing/2014/main" id="{5D288944-E58F-3223-8EAD-7B1BD45EE3B7}"/>
              </a:ext>
            </a:extLst>
          </p:cNvPr>
          <p:cNvSpPr txBox="1"/>
          <p:nvPr/>
        </p:nvSpPr>
        <p:spPr>
          <a:xfrm>
            <a:off x="3323063" y="5129043"/>
            <a:ext cx="4539651" cy="1200329"/>
          </a:xfrm>
          <a:prstGeom prst="rect">
            <a:avLst/>
          </a:prstGeom>
          <a:noFill/>
        </p:spPr>
        <p:txBody>
          <a:bodyPr wrap="square" rtlCol="0">
            <a:spAutoFit/>
          </a:bodyPr>
          <a:lstStyle/>
          <a:p>
            <a:pPr algn="ctr"/>
            <a:r>
              <a:rPr lang="en-US" sz="2400" dirty="0">
                <a:solidFill>
                  <a:srgbClr val="002060"/>
                </a:solidFill>
                <a:latin typeface="Segoe UI Emoji" panose="020B0502040204020203" pitchFamily="34" charset="0"/>
                <a:ea typeface="Segoe UI Emoji" panose="020B0502040204020203" pitchFamily="34" charset="0"/>
              </a:rPr>
              <a:t>“I predict that Jarvis will start barking. He looks like a cheeky dog!”</a:t>
            </a:r>
            <a:endParaRPr lang="en-GB" sz="2400" dirty="0">
              <a:solidFill>
                <a:srgbClr val="002060"/>
              </a:solidFill>
              <a:latin typeface="Segoe UI Emoji" panose="020B0502040204020203" pitchFamily="34" charset="0"/>
              <a:ea typeface="Segoe UI Emoji" panose="020B0502040204020203" pitchFamily="34" charset="0"/>
            </a:endParaRPr>
          </a:p>
        </p:txBody>
      </p:sp>
      <p:grpSp>
        <p:nvGrpSpPr>
          <p:cNvPr id="3" name="Group 2">
            <a:extLst>
              <a:ext uri="{FF2B5EF4-FFF2-40B4-BE49-F238E27FC236}">
                <a16:creationId xmlns:a16="http://schemas.microsoft.com/office/drawing/2014/main" id="{F524C571-B630-76E4-B2D6-A8D384C607BD}"/>
              </a:ext>
            </a:extLst>
          </p:cNvPr>
          <p:cNvGrpSpPr/>
          <p:nvPr/>
        </p:nvGrpSpPr>
        <p:grpSpPr>
          <a:xfrm>
            <a:off x="126821" y="141248"/>
            <a:ext cx="9017179" cy="6658635"/>
            <a:chOff x="126821" y="141248"/>
            <a:chExt cx="9017179" cy="6658635"/>
          </a:xfrm>
        </p:grpSpPr>
        <p:pic>
          <p:nvPicPr>
            <p:cNvPr id="7" name="Google Shape;94;p1">
              <a:extLst>
                <a:ext uri="{FF2B5EF4-FFF2-40B4-BE49-F238E27FC236}">
                  <a16:creationId xmlns:a16="http://schemas.microsoft.com/office/drawing/2014/main" id="{34993E99-88FC-232D-023D-6FB4C4B6F1D2}"/>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8" name="Google Shape;106;p2" descr="Related image">
              <a:extLst>
                <a:ext uri="{FF2B5EF4-FFF2-40B4-BE49-F238E27FC236}">
                  <a16:creationId xmlns:a16="http://schemas.microsoft.com/office/drawing/2014/main" id="{DA9A9555-D894-8325-DF1E-BB0507354915}"/>
                </a:ext>
              </a:extLst>
            </p:cNvPr>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2" name="TextBox 1">
            <a:extLst>
              <a:ext uri="{FF2B5EF4-FFF2-40B4-BE49-F238E27FC236}">
                <a16:creationId xmlns:a16="http://schemas.microsoft.com/office/drawing/2014/main" id="{E37B6A38-5E00-361B-51C1-1EFC3EB23979}"/>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SN</a:t>
            </a:r>
          </a:p>
        </p:txBody>
      </p:sp>
    </p:spTree>
    <p:extLst>
      <p:ext uri="{BB962C8B-B14F-4D97-AF65-F5344CB8AC3E}">
        <p14:creationId xmlns:p14="http://schemas.microsoft.com/office/powerpoint/2010/main" val="18675511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Google Shape;120;p3">
            <a:extLst>
              <a:ext uri="{FF2B5EF4-FFF2-40B4-BE49-F238E27FC236}">
                <a16:creationId xmlns:a16="http://schemas.microsoft.com/office/drawing/2014/main" id="{B8040853-B191-A9C3-DD52-8786D465AB09}"/>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sp>
        <p:nvSpPr>
          <p:cNvPr id="4" name="TextBox 3">
            <a:extLst>
              <a:ext uri="{FF2B5EF4-FFF2-40B4-BE49-F238E27FC236}">
                <a16:creationId xmlns:a16="http://schemas.microsoft.com/office/drawing/2014/main" id="{978D4F54-ABD1-87D1-830E-96F1A1E724D5}"/>
              </a:ext>
            </a:extLst>
          </p:cNvPr>
          <p:cNvSpPr txBox="1"/>
          <p:nvPr/>
        </p:nvSpPr>
        <p:spPr>
          <a:xfrm>
            <a:off x="1034586" y="3694952"/>
            <a:ext cx="2370792" cy="646331"/>
          </a:xfrm>
          <a:prstGeom prst="rect">
            <a:avLst/>
          </a:prstGeom>
          <a:noFill/>
        </p:spPr>
        <p:txBody>
          <a:bodyPr wrap="square" rtlCol="0">
            <a:spAutoFit/>
          </a:bodyPr>
          <a:lstStyle/>
          <a:p>
            <a:pPr algn="ctr"/>
            <a:r>
              <a:rPr lang="en-US" sz="2400" b="1" dirty="0">
                <a:solidFill>
                  <a:srgbClr val="002060"/>
                </a:solidFill>
                <a:latin typeface="Segoe UI Emoji" panose="020B0502040204020203" pitchFamily="34" charset="0"/>
                <a:ea typeface="Segoe UI Emoji" panose="020B0502040204020203" pitchFamily="34" charset="0"/>
              </a:rPr>
              <a:t>Monday</a:t>
            </a:r>
          </a:p>
          <a:p>
            <a:pPr algn="ctr"/>
            <a:r>
              <a:rPr lang="en-US" sz="1100" b="1" dirty="0">
                <a:solidFill>
                  <a:srgbClr val="002060"/>
                </a:solidFill>
                <a:latin typeface="Segoe UI Emoji" panose="020B0502040204020203" pitchFamily="34" charset="0"/>
                <a:ea typeface="Segoe UI Emoji" panose="020B0502040204020203" pitchFamily="34" charset="0"/>
              </a:rPr>
              <a:t>RWI book bag book</a:t>
            </a:r>
            <a:endParaRPr lang="en-GB" sz="1050" b="1" dirty="0">
              <a:solidFill>
                <a:srgbClr val="002060"/>
              </a:solidFill>
              <a:latin typeface="Segoe UI Emoji" panose="020B0502040204020203" pitchFamily="34" charset="0"/>
              <a:ea typeface="Segoe UI Emoji" panose="020B0502040204020203" pitchFamily="34" charset="0"/>
            </a:endParaRPr>
          </a:p>
        </p:txBody>
      </p:sp>
      <p:sp>
        <p:nvSpPr>
          <p:cNvPr id="19" name="TextBox 18">
            <a:extLst>
              <a:ext uri="{FF2B5EF4-FFF2-40B4-BE49-F238E27FC236}">
                <a16:creationId xmlns:a16="http://schemas.microsoft.com/office/drawing/2014/main" id="{9A10FC10-33CA-199C-6E57-294248E65370}"/>
              </a:ext>
            </a:extLst>
          </p:cNvPr>
          <p:cNvSpPr txBox="1"/>
          <p:nvPr/>
        </p:nvSpPr>
        <p:spPr>
          <a:xfrm>
            <a:off x="5738624" y="3724722"/>
            <a:ext cx="2839534" cy="630942"/>
          </a:xfrm>
          <a:prstGeom prst="rect">
            <a:avLst/>
          </a:prstGeom>
          <a:noFill/>
        </p:spPr>
        <p:txBody>
          <a:bodyPr wrap="square" rtlCol="0">
            <a:spAutoFit/>
          </a:bodyPr>
          <a:lstStyle/>
          <a:p>
            <a:pPr algn="ctr"/>
            <a:r>
              <a:rPr lang="en-US" sz="2400" b="1" dirty="0">
                <a:solidFill>
                  <a:srgbClr val="002060"/>
                </a:solidFill>
                <a:latin typeface="Segoe UI Emoji" panose="020B0502040204020203" pitchFamily="34" charset="0"/>
                <a:ea typeface="Segoe UI Emoji" panose="020B0502040204020203" pitchFamily="34" charset="0"/>
              </a:rPr>
              <a:t>Friday</a:t>
            </a:r>
          </a:p>
          <a:p>
            <a:pPr algn="ctr"/>
            <a:r>
              <a:rPr lang="en-US" sz="1050" b="1" dirty="0">
                <a:solidFill>
                  <a:srgbClr val="002060"/>
                </a:solidFill>
                <a:latin typeface="Segoe UI Emoji" panose="020B0502040204020203" pitchFamily="34" charset="0"/>
                <a:ea typeface="Segoe UI Emoji" panose="020B0502040204020203" pitchFamily="34" charset="0"/>
              </a:rPr>
              <a:t>RWI (Fred time) book</a:t>
            </a:r>
            <a:endParaRPr lang="en-GB" sz="1100" b="1" dirty="0">
              <a:solidFill>
                <a:srgbClr val="002060"/>
              </a:solidFill>
              <a:latin typeface="Segoe UI Emoji" panose="020B0502040204020203" pitchFamily="34" charset="0"/>
              <a:ea typeface="Segoe UI Emoji" panose="020B0502040204020203" pitchFamily="34" charset="0"/>
            </a:endParaRPr>
          </a:p>
        </p:txBody>
      </p:sp>
      <p:grpSp>
        <p:nvGrpSpPr>
          <p:cNvPr id="5" name="Group 4">
            <a:extLst>
              <a:ext uri="{FF2B5EF4-FFF2-40B4-BE49-F238E27FC236}">
                <a16:creationId xmlns:a16="http://schemas.microsoft.com/office/drawing/2014/main" id="{C33BAA84-B847-15D4-B016-BEACFD29FFA8}"/>
              </a:ext>
            </a:extLst>
          </p:cNvPr>
          <p:cNvGrpSpPr/>
          <p:nvPr/>
        </p:nvGrpSpPr>
        <p:grpSpPr>
          <a:xfrm>
            <a:off x="126821" y="141248"/>
            <a:ext cx="9017179" cy="6658635"/>
            <a:chOff x="126821" y="141248"/>
            <a:chExt cx="9017179" cy="6658635"/>
          </a:xfrm>
        </p:grpSpPr>
        <p:pic>
          <p:nvPicPr>
            <p:cNvPr id="8" name="Google Shape;94;p1">
              <a:extLst>
                <a:ext uri="{FF2B5EF4-FFF2-40B4-BE49-F238E27FC236}">
                  <a16:creationId xmlns:a16="http://schemas.microsoft.com/office/drawing/2014/main" id="{D9E1A040-EB3F-C11D-46E8-62D60C79BF15}"/>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11" name="Google Shape;106;p2" descr="Related image">
              <a:extLst>
                <a:ext uri="{FF2B5EF4-FFF2-40B4-BE49-F238E27FC236}">
                  <a16:creationId xmlns:a16="http://schemas.microsoft.com/office/drawing/2014/main" id="{FF42EB8E-2EBF-7AA6-A08C-066F7AC938CA}"/>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grpSp>
        <p:nvGrpSpPr>
          <p:cNvPr id="2" name="Group 1">
            <a:extLst>
              <a:ext uri="{FF2B5EF4-FFF2-40B4-BE49-F238E27FC236}">
                <a16:creationId xmlns:a16="http://schemas.microsoft.com/office/drawing/2014/main" id="{9923564D-FF96-F3F5-F0F1-21B507E19346}"/>
              </a:ext>
            </a:extLst>
          </p:cNvPr>
          <p:cNvGrpSpPr/>
          <p:nvPr/>
        </p:nvGrpSpPr>
        <p:grpSpPr>
          <a:xfrm>
            <a:off x="614030" y="347947"/>
            <a:ext cx="7979075" cy="3280335"/>
            <a:chOff x="614030" y="347947"/>
            <a:chExt cx="7979075" cy="3280335"/>
          </a:xfrm>
        </p:grpSpPr>
        <p:pic>
          <p:nvPicPr>
            <p:cNvPr id="9" name="Picture 8">
              <a:extLst>
                <a:ext uri="{FF2B5EF4-FFF2-40B4-BE49-F238E27FC236}">
                  <a16:creationId xmlns:a16="http://schemas.microsoft.com/office/drawing/2014/main" id="{697A4DB6-7B1B-4FB4-2E73-441CAED1C23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20919983">
              <a:off x="614030" y="347947"/>
              <a:ext cx="2412673" cy="3114994"/>
            </a:xfrm>
            <a:prstGeom prst="rect">
              <a:avLst/>
            </a:prstGeom>
          </p:spPr>
        </p:pic>
        <p:pic>
          <p:nvPicPr>
            <p:cNvPr id="6" name="Picture 5">
              <a:extLst>
                <a:ext uri="{FF2B5EF4-FFF2-40B4-BE49-F238E27FC236}">
                  <a16:creationId xmlns:a16="http://schemas.microsoft.com/office/drawing/2014/main" id="{CE8BBEA1-E129-875D-3DDC-6B0F13D4128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16895946">
              <a:off x="5842889" y="131694"/>
              <a:ext cx="2369868" cy="3130565"/>
            </a:xfrm>
            <a:prstGeom prst="rect">
              <a:avLst/>
            </a:prstGeom>
          </p:spPr>
        </p:pic>
        <p:pic>
          <p:nvPicPr>
            <p:cNvPr id="7170" name="Picture 2" descr="Read Write Inc. Phonics: Red Ditty Book Bag Book 1 Let's get wet: Oxford  University Press">
              <a:extLst>
                <a:ext uri="{FF2B5EF4-FFF2-40B4-BE49-F238E27FC236}">
                  <a16:creationId xmlns:a16="http://schemas.microsoft.com/office/drawing/2014/main" id="{6FD56456-8BCC-2E6C-3329-A3660D66167C}"/>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1067251">
              <a:off x="2349361" y="1265927"/>
              <a:ext cx="1797987" cy="236235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ead Write Inc. Phonics: Red Ditty Book 4 Jam : Munton, Gill, Archbold,  Tim, Miskin, Ruth: Amazon.in: Books">
              <a:extLst>
                <a:ext uri="{FF2B5EF4-FFF2-40B4-BE49-F238E27FC236}">
                  <a16:creationId xmlns:a16="http://schemas.microsoft.com/office/drawing/2014/main" id="{205FDBB7-F9A4-CE62-539D-3B6416829EC6}"/>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rot="21010439">
              <a:off x="5135126" y="1885573"/>
              <a:ext cx="2474432" cy="1687424"/>
            </a:xfrm>
            <a:prstGeom prst="rect">
              <a:avLst/>
            </a:prstGeom>
            <a:noFill/>
            <a:extLst>
              <a:ext uri="{909E8E84-426E-40DD-AFC4-6F175D3DCCD1}">
                <a14:hiddenFill xmlns:a14="http://schemas.microsoft.com/office/drawing/2010/main">
                  <a:solidFill>
                    <a:srgbClr val="FFFFFF"/>
                  </a:solidFill>
                </a14:hiddenFill>
              </a:ext>
            </a:extLst>
          </p:spPr>
        </p:pic>
      </p:grpSp>
      <p:pic>
        <p:nvPicPr>
          <p:cNvPr id="20" name="Picture 19" descr="A stack of books on a shelf&#10;&#10;Description automatically generated with low confidence">
            <a:extLst>
              <a:ext uri="{FF2B5EF4-FFF2-40B4-BE49-F238E27FC236}">
                <a16:creationId xmlns:a16="http://schemas.microsoft.com/office/drawing/2014/main" id="{E79E5446-D84D-F4CA-9C7E-C3198A612AC3}"/>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3248355" y="5409086"/>
            <a:ext cx="2647288" cy="1005402"/>
          </a:xfrm>
          <a:prstGeom prst="rect">
            <a:avLst/>
          </a:prstGeom>
        </p:spPr>
      </p:pic>
      <p:sp>
        <p:nvSpPr>
          <p:cNvPr id="3" name="TextBox 2">
            <a:extLst>
              <a:ext uri="{FF2B5EF4-FFF2-40B4-BE49-F238E27FC236}">
                <a16:creationId xmlns:a16="http://schemas.microsoft.com/office/drawing/2014/main" id="{9EF66655-F905-0D13-5CF4-C97BBEE304C0}"/>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SN</a:t>
            </a:r>
          </a:p>
        </p:txBody>
      </p:sp>
    </p:spTree>
    <p:extLst>
      <p:ext uri="{BB962C8B-B14F-4D97-AF65-F5344CB8AC3E}">
        <p14:creationId xmlns:p14="http://schemas.microsoft.com/office/powerpoint/2010/main" val="2533401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Shape 236"/>
        <p:cNvGrpSpPr/>
        <p:nvPr/>
      </p:nvGrpSpPr>
      <p:grpSpPr>
        <a:xfrm>
          <a:off x="0" y="0"/>
          <a:ext cx="0" cy="0"/>
          <a:chOff x="0" y="0"/>
          <a:chExt cx="0" cy="0"/>
        </a:xfrm>
      </p:grpSpPr>
      <p:sp>
        <p:nvSpPr>
          <p:cNvPr id="237" name="Google Shape;237;p11"/>
          <p:cNvSpPr txBox="1">
            <a:spLocks noGrp="1"/>
          </p:cNvSpPr>
          <p:nvPr>
            <p:ph type="title"/>
          </p:nvPr>
        </p:nvSpPr>
        <p:spPr>
          <a:xfrm>
            <a:off x="454492" y="33697"/>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0070C0"/>
              </a:buClr>
              <a:buSzPts val="5000"/>
              <a:buFont typeface="Arial"/>
              <a:buNone/>
            </a:pPr>
            <a:r>
              <a:rPr lang="en-GB" sz="3600" b="1" dirty="0">
                <a:solidFill>
                  <a:srgbClr val="002060"/>
                </a:solidFill>
                <a:latin typeface="Segoe UI Emoji" panose="020B0502040204020203" pitchFamily="34" charset="0"/>
                <a:ea typeface="Segoe UI Emoji" panose="020B0502040204020203" pitchFamily="34" charset="0"/>
                <a:cs typeface="Arial"/>
                <a:sym typeface="Arial"/>
              </a:rPr>
              <a:t>Phonics (Fred Time)</a:t>
            </a:r>
            <a:endParaRPr sz="3600" b="1" dirty="0">
              <a:solidFill>
                <a:srgbClr val="002060"/>
              </a:solidFill>
              <a:latin typeface="Segoe UI Emoji" panose="020B0502040204020203" pitchFamily="34" charset="0"/>
              <a:ea typeface="Segoe UI Emoji" panose="020B0502040204020203" pitchFamily="34" charset="0"/>
              <a:cs typeface="Arial"/>
              <a:sym typeface="Arial"/>
            </a:endParaRPr>
          </a:p>
        </p:txBody>
      </p:sp>
      <p:pic>
        <p:nvPicPr>
          <p:cNvPr id="243" name="Google Shape;243;p11" descr="Image result for Read Write Inc fred the frog">
            <a:hlinkClick r:id="rId3"/>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rot="992640">
            <a:off x="2828616" y="2995434"/>
            <a:ext cx="2281452" cy="1067427"/>
          </a:xfrm>
          <a:prstGeom prst="rect">
            <a:avLst/>
          </a:prstGeom>
          <a:noFill/>
          <a:ln>
            <a:noFill/>
          </a:ln>
        </p:spPr>
      </p:pic>
      <p:sp>
        <p:nvSpPr>
          <p:cNvPr id="12" name="Google Shape;120;p3">
            <a:extLst>
              <a:ext uri="{FF2B5EF4-FFF2-40B4-BE49-F238E27FC236}">
                <a16:creationId xmlns:a16="http://schemas.microsoft.com/office/drawing/2014/main" id="{FB53194B-2D45-AF0A-E7A5-760883253481}"/>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pic>
        <p:nvPicPr>
          <p:cNvPr id="5124" name="Picture 4" descr="Read Write Inc.: Green Word Cards (READ WRITE INC PHONICS): Amazon.co.uk:  Munton, Gill: 9780198460411: Books">
            <a:extLst>
              <a:ext uri="{FF2B5EF4-FFF2-40B4-BE49-F238E27FC236}">
                <a16:creationId xmlns:a16="http://schemas.microsoft.com/office/drawing/2014/main" id="{85D65EE7-2710-CC2A-20DD-796987C5178E}"/>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20879828">
            <a:off x="7297933" y="3901018"/>
            <a:ext cx="1608428" cy="113930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screen shot of a chart&#10;&#10;Description automatically generated with low confidence">
            <a:extLst>
              <a:ext uri="{FF2B5EF4-FFF2-40B4-BE49-F238E27FC236}">
                <a16:creationId xmlns:a16="http://schemas.microsoft.com/office/drawing/2014/main" id="{F672E9DA-A9D0-09CD-098B-19591F3F674F}"/>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541640" y="1419344"/>
            <a:ext cx="4055303" cy="4454479"/>
          </a:xfrm>
          <a:prstGeom prst="rect">
            <a:avLst/>
          </a:prstGeom>
        </p:spPr>
      </p:pic>
      <p:pic>
        <p:nvPicPr>
          <p:cNvPr id="1026" name="Picture 2" descr="Phonics - St Thomas CE Academy">
            <a:extLst>
              <a:ext uri="{FF2B5EF4-FFF2-40B4-BE49-F238E27FC236}">
                <a16:creationId xmlns:a16="http://schemas.microsoft.com/office/drawing/2014/main" id="{9DE7512B-56CE-7BEF-D53A-7C6FA78BD0E6}"/>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1161982">
            <a:off x="7104849" y="2214307"/>
            <a:ext cx="1798815" cy="1167043"/>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igh View School - Early Reading">
            <a:extLst>
              <a:ext uri="{FF2B5EF4-FFF2-40B4-BE49-F238E27FC236}">
                <a16:creationId xmlns:a16="http://schemas.microsoft.com/office/drawing/2014/main" id="{14494992-9B6F-4DD5-A938-F150EA5AC919}"/>
              </a:ext>
            </a:extLst>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rot="20597984">
            <a:off x="346232" y="1833209"/>
            <a:ext cx="1307728" cy="1718994"/>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a:extLst>
              <a:ext uri="{FF2B5EF4-FFF2-40B4-BE49-F238E27FC236}">
                <a16:creationId xmlns:a16="http://schemas.microsoft.com/office/drawing/2014/main" id="{387DE241-A490-DEA5-D379-CE4C2CD3613F}"/>
              </a:ext>
            </a:extLst>
          </p:cNvPr>
          <p:cNvGrpSpPr/>
          <p:nvPr/>
        </p:nvGrpSpPr>
        <p:grpSpPr>
          <a:xfrm>
            <a:off x="126821" y="141248"/>
            <a:ext cx="9017179" cy="6658635"/>
            <a:chOff x="126821" y="141248"/>
            <a:chExt cx="9017179" cy="6658635"/>
          </a:xfrm>
        </p:grpSpPr>
        <p:pic>
          <p:nvPicPr>
            <p:cNvPr id="6" name="Google Shape;94;p1">
              <a:extLst>
                <a:ext uri="{FF2B5EF4-FFF2-40B4-BE49-F238E27FC236}">
                  <a16:creationId xmlns:a16="http://schemas.microsoft.com/office/drawing/2014/main" id="{FFCB9C65-810B-D9F6-3A38-5AAC7D11244A}"/>
                </a:ext>
              </a:extLst>
            </p:cNvPr>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7" name="Google Shape;106;p2" descr="Related image">
              <a:extLst>
                <a:ext uri="{FF2B5EF4-FFF2-40B4-BE49-F238E27FC236}">
                  <a16:creationId xmlns:a16="http://schemas.microsoft.com/office/drawing/2014/main" id="{4DDD5591-D6FD-756F-E3A0-FD0CE674710B}"/>
                </a:ext>
              </a:extLst>
            </p:cNvPr>
            <p:cNvPicPr preferRelativeResize="0"/>
            <p:nvPr/>
          </p:nvPicPr>
          <p:blipFill rotWithShape="1">
            <a:blip r:embed="rId10"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pic>
        <p:nvPicPr>
          <p:cNvPr id="9" name="Picture 8" descr="A picture containing person, games, indoor games and sports, tabletop game&#10;&#10;Description automatically generated">
            <a:extLst>
              <a:ext uri="{FF2B5EF4-FFF2-40B4-BE49-F238E27FC236}">
                <a16:creationId xmlns:a16="http://schemas.microsoft.com/office/drawing/2014/main" id="{6800092D-D964-16A9-A0F0-E7BE9D4775D7}"/>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rot="518545">
            <a:off x="449955" y="3913734"/>
            <a:ext cx="1465882" cy="1530381"/>
          </a:xfrm>
          <a:prstGeom prst="rect">
            <a:avLst/>
          </a:prstGeom>
        </p:spPr>
      </p:pic>
      <p:sp>
        <p:nvSpPr>
          <p:cNvPr id="2" name="TextBox 1">
            <a:extLst>
              <a:ext uri="{FF2B5EF4-FFF2-40B4-BE49-F238E27FC236}">
                <a16:creationId xmlns:a16="http://schemas.microsoft.com/office/drawing/2014/main" id="{EE310CBF-35EB-4D21-D5A5-746ECAE1D12C}"/>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BG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9"/>
          <p:cNvSpPr txBox="1">
            <a:spLocks noGrp="1"/>
          </p:cNvSpPr>
          <p:nvPr>
            <p:ph type="title"/>
          </p:nvPr>
        </p:nvSpPr>
        <p:spPr>
          <a:xfrm>
            <a:off x="510540" y="207505"/>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0070C0"/>
              </a:buClr>
              <a:buSzPts val="5000"/>
              <a:buFont typeface="Arial"/>
              <a:buNone/>
            </a:pPr>
            <a:r>
              <a:rPr lang="en-GB" sz="3600" b="1" dirty="0">
                <a:solidFill>
                  <a:srgbClr val="002060"/>
                </a:solidFill>
                <a:latin typeface="Segoe UI Emoji" panose="020B0502040204020203" pitchFamily="34" charset="0"/>
                <a:ea typeface="Segoe UI Emoji" panose="020B0502040204020203" pitchFamily="34" charset="0"/>
                <a:cs typeface="Arial"/>
                <a:sym typeface="Arial"/>
              </a:rPr>
              <a:t>Home Support</a:t>
            </a:r>
            <a:endParaRPr sz="2800" dirty="0">
              <a:solidFill>
                <a:srgbClr val="002060"/>
              </a:solidFill>
              <a:latin typeface="Segoe UI Emoji" panose="020B0502040204020203" pitchFamily="34" charset="0"/>
              <a:ea typeface="Segoe UI Emoji" panose="020B0502040204020203" pitchFamily="34" charset="0"/>
            </a:endParaRPr>
          </a:p>
        </p:txBody>
      </p:sp>
      <p:sp>
        <p:nvSpPr>
          <p:cNvPr id="10" name="Google Shape;120;p3">
            <a:extLst>
              <a:ext uri="{FF2B5EF4-FFF2-40B4-BE49-F238E27FC236}">
                <a16:creationId xmlns:a16="http://schemas.microsoft.com/office/drawing/2014/main" id="{E5D65885-9EA3-3F69-B82B-C416B0EA72D1}"/>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2" name="Group 1">
            <a:extLst>
              <a:ext uri="{FF2B5EF4-FFF2-40B4-BE49-F238E27FC236}">
                <a16:creationId xmlns:a16="http://schemas.microsoft.com/office/drawing/2014/main" id="{0D4C8267-9D71-7941-B558-874CB0A1A3D9}"/>
              </a:ext>
            </a:extLst>
          </p:cNvPr>
          <p:cNvGrpSpPr/>
          <p:nvPr/>
        </p:nvGrpSpPr>
        <p:grpSpPr>
          <a:xfrm>
            <a:off x="126821" y="141248"/>
            <a:ext cx="9017179" cy="6658635"/>
            <a:chOff x="126821" y="141248"/>
            <a:chExt cx="9017179" cy="6658635"/>
          </a:xfrm>
        </p:grpSpPr>
        <p:pic>
          <p:nvPicPr>
            <p:cNvPr id="3" name="Google Shape;94;p1">
              <a:extLst>
                <a:ext uri="{FF2B5EF4-FFF2-40B4-BE49-F238E27FC236}">
                  <a16:creationId xmlns:a16="http://schemas.microsoft.com/office/drawing/2014/main" id="{7A3E2990-C80F-752E-CD7E-A50A63557421}"/>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4" name="Google Shape;106;p2" descr="Related image">
              <a:extLst>
                <a:ext uri="{FF2B5EF4-FFF2-40B4-BE49-F238E27FC236}">
                  <a16:creationId xmlns:a16="http://schemas.microsoft.com/office/drawing/2014/main" id="{AC2DC460-B924-967E-7377-F939ED113765}"/>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pic>
        <p:nvPicPr>
          <p:cNvPr id="11" name="Picture 10">
            <a:extLst>
              <a:ext uri="{FF2B5EF4-FFF2-40B4-BE49-F238E27FC236}">
                <a16:creationId xmlns:a16="http://schemas.microsoft.com/office/drawing/2014/main" id="{2D8AEAFD-02D4-E6E6-1289-B3ED4ECB248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9678" y="1180815"/>
            <a:ext cx="4270460" cy="2640558"/>
          </a:xfrm>
          <a:prstGeom prst="rect">
            <a:avLst/>
          </a:prstGeom>
        </p:spPr>
      </p:pic>
      <p:pic>
        <p:nvPicPr>
          <p:cNvPr id="13" name="Picture 12">
            <a:extLst>
              <a:ext uri="{FF2B5EF4-FFF2-40B4-BE49-F238E27FC236}">
                <a16:creationId xmlns:a16="http://schemas.microsoft.com/office/drawing/2014/main" id="{D6AAE41A-27A8-EA51-8640-D9ABAE5355ED}"/>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309678" y="4052056"/>
            <a:ext cx="4617324" cy="2341546"/>
          </a:xfrm>
          <a:prstGeom prst="rect">
            <a:avLst/>
          </a:prstGeom>
        </p:spPr>
      </p:pic>
      <p:pic>
        <p:nvPicPr>
          <p:cNvPr id="15" name="Picture 14">
            <a:extLst>
              <a:ext uri="{FF2B5EF4-FFF2-40B4-BE49-F238E27FC236}">
                <a16:creationId xmlns:a16="http://schemas.microsoft.com/office/drawing/2014/main" id="{13E9A4FC-EE25-C76B-B2BE-24953C2227F4}"/>
              </a:ext>
            </a:extLst>
          </p:cNvPr>
          <p:cNvPicPr>
            <a:picLocks noChangeAspect="1"/>
          </p:cNvPicPr>
          <p:nvPr/>
        </p:nvPicPr>
        <p:blipFill>
          <a:blip r:embed="rId7"/>
          <a:stretch>
            <a:fillRect/>
          </a:stretch>
        </p:blipFill>
        <p:spPr>
          <a:xfrm>
            <a:off x="4769005" y="1626677"/>
            <a:ext cx="4076700" cy="1133475"/>
          </a:xfrm>
          <a:prstGeom prst="rect">
            <a:avLst/>
          </a:prstGeom>
        </p:spPr>
      </p:pic>
      <p:pic>
        <p:nvPicPr>
          <p:cNvPr id="6" name="Picture 5">
            <a:extLst>
              <a:ext uri="{FF2B5EF4-FFF2-40B4-BE49-F238E27FC236}">
                <a16:creationId xmlns:a16="http://schemas.microsoft.com/office/drawing/2014/main" id="{D0BF5CA5-2781-E422-484D-7BD061F1F96B}"/>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151966" y="3164360"/>
            <a:ext cx="3693739" cy="2864733"/>
          </a:xfrm>
          <a:prstGeom prst="rect">
            <a:avLst/>
          </a:prstGeom>
        </p:spPr>
      </p:pic>
      <p:sp>
        <p:nvSpPr>
          <p:cNvPr id="5" name="TextBox 4">
            <a:extLst>
              <a:ext uri="{FF2B5EF4-FFF2-40B4-BE49-F238E27FC236}">
                <a16:creationId xmlns:a16="http://schemas.microsoft.com/office/drawing/2014/main" id="{13D94460-24B4-1654-274A-E31638586AF3}"/>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BG</a:t>
            </a:r>
          </a:p>
        </p:txBody>
      </p:sp>
    </p:spTree>
    <p:extLst>
      <p:ext uri="{BB962C8B-B14F-4D97-AF65-F5344CB8AC3E}">
        <p14:creationId xmlns:p14="http://schemas.microsoft.com/office/powerpoint/2010/main" val="10010515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Shape 225"/>
        <p:cNvGrpSpPr/>
        <p:nvPr/>
      </p:nvGrpSpPr>
      <p:grpSpPr>
        <a:xfrm>
          <a:off x="0" y="0"/>
          <a:ext cx="0" cy="0"/>
          <a:chOff x="0" y="0"/>
          <a:chExt cx="0" cy="0"/>
        </a:xfrm>
      </p:grpSpPr>
      <p:sp>
        <p:nvSpPr>
          <p:cNvPr id="226" name="Google Shape;226;p10"/>
          <p:cNvSpPr txBox="1">
            <a:spLocks noGrp="1"/>
          </p:cNvSpPr>
          <p:nvPr>
            <p:ph type="title"/>
          </p:nvPr>
        </p:nvSpPr>
        <p:spPr>
          <a:xfrm>
            <a:off x="616105" y="6462"/>
            <a:ext cx="8229600" cy="1143000"/>
          </a:xfrm>
          <a:prstGeom prst="rect">
            <a:avLst/>
          </a:prstGeom>
          <a:noFill/>
          <a:ln>
            <a:noFill/>
          </a:ln>
        </p:spPr>
        <p:txBody>
          <a:bodyPr spcFirstLastPara="1" wrap="square" lIns="91425" tIns="45700" rIns="91425" bIns="45700" anchor="ctr" anchorCtr="0">
            <a:noAutofit/>
          </a:bodyPr>
          <a:lstStyle/>
          <a:p>
            <a:pPr lvl="0" algn="ctr" rtl="0">
              <a:spcBef>
                <a:spcPts val="0"/>
              </a:spcBef>
              <a:spcAft>
                <a:spcPts val="0"/>
              </a:spcAft>
              <a:buClr>
                <a:srgbClr val="0070C0"/>
              </a:buClr>
              <a:buSzPts val="5000"/>
            </a:pPr>
            <a:r>
              <a:rPr lang="en-GB" sz="3600" b="1" dirty="0">
                <a:solidFill>
                  <a:srgbClr val="002060"/>
                </a:solidFill>
                <a:latin typeface="Segoe UI Emoji" panose="020B0502040204020203" pitchFamily="34" charset="0"/>
                <a:ea typeface="Segoe UI Emoji" panose="020B0502040204020203" pitchFamily="34" charset="0"/>
                <a:cs typeface="Arial"/>
                <a:sym typeface="Arial"/>
              </a:rPr>
              <a:t>Transitions </a:t>
            </a:r>
            <a:endParaRPr sz="3600" dirty="0">
              <a:solidFill>
                <a:srgbClr val="002060"/>
              </a:solidFill>
              <a:latin typeface="Segoe UI Emoji" panose="020B0502040204020203" pitchFamily="34" charset="0"/>
              <a:ea typeface="Segoe UI Emoji" panose="020B0502040204020203" pitchFamily="34" charset="0"/>
            </a:endParaRPr>
          </a:p>
        </p:txBody>
      </p:sp>
      <p:sp>
        <p:nvSpPr>
          <p:cNvPr id="9" name="Google Shape;120;p3">
            <a:extLst>
              <a:ext uri="{FF2B5EF4-FFF2-40B4-BE49-F238E27FC236}">
                <a16:creationId xmlns:a16="http://schemas.microsoft.com/office/drawing/2014/main" id="{FDCE28FD-E15C-3875-0996-83382A94A4E4}"/>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2" name="Group 1">
            <a:extLst>
              <a:ext uri="{FF2B5EF4-FFF2-40B4-BE49-F238E27FC236}">
                <a16:creationId xmlns:a16="http://schemas.microsoft.com/office/drawing/2014/main" id="{D092CA6F-C109-4624-4E51-6B897DB382F5}"/>
              </a:ext>
            </a:extLst>
          </p:cNvPr>
          <p:cNvGrpSpPr/>
          <p:nvPr/>
        </p:nvGrpSpPr>
        <p:grpSpPr>
          <a:xfrm>
            <a:off x="126821" y="141248"/>
            <a:ext cx="9017179" cy="6658635"/>
            <a:chOff x="126821" y="141248"/>
            <a:chExt cx="9017179" cy="6658635"/>
          </a:xfrm>
        </p:grpSpPr>
        <p:pic>
          <p:nvPicPr>
            <p:cNvPr id="3" name="Google Shape;94;p1">
              <a:extLst>
                <a:ext uri="{FF2B5EF4-FFF2-40B4-BE49-F238E27FC236}">
                  <a16:creationId xmlns:a16="http://schemas.microsoft.com/office/drawing/2014/main" id="{42CC14D2-3A43-F6F5-F58E-343AB9201D00}"/>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4" name="Google Shape;106;p2" descr="Related image">
              <a:extLst>
                <a:ext uri="{FF2B5EF4-FFF2-40B4-BE49-F238E27FC236}">
                  <a16:creationId xmlns:a16="http://schemas.microsoft.com/office/drawing/2014/main" id="{3C137963-ECF6-3EEC-E0A8-95B93FF2F5AF}"/>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grpSp>
        <p:nvGrpSpPr>
          <p:cNvPr id="10" name="Group 9">
            <a:extLst>
              <a:ext uri="{FF2B5EF4-FFF2-40B4-BE49-F238E27FC236}">
                <a16:creationId xmlns:a16="http://schemas.microsoft.com/office/drawing/2014/main" id="{5C8F75F2-A74A-B493-F8E4-780BDC3529F2}"/>
              </a:ext>
            </a:extLst>
          </p:cNvPr>
          <p:cNvGrpSpPr/>
          <p:nvPr/>
        </p:nvGrpSpPr>
        <p:grpSpPr>
          <a:xfrm>
            <a:off x="3109915" y="2478209"/>
            <a:ext cx="3546088" cy="584775"/>
            <a:chOff x="3137210" y="1714747"/>
            <a:chExt cx="3546088" cy="584775"/>
          </a:xfrm>
        </p:grpSpPr>
        <p:sp>
          <p:nvSpPr>
            <p:cNvPr id="6" name="TextBox 5">
              <a:extLst>
                <a:ext uri="{FF2B5EF4-FFF2-40B4-BE49-F238E27FC236}">
                  <a16:creationId xmlns:a16="http://schemas.microsoft.com/office/drawing/2014/main" id="{725D7681-67B1-9EFF-1454-10EF41C9A2C0}"/>
                </a:ext>
              </a:extLst>
            </p:cNvPr>
            <p:cNvSpPr txBox="1"/>
            <p:nvPr/>
          </p:nvSpPr>
          <p:spPr>
            <a:xfrm>
              <a:off x="3137210" y="1714747"/>
              <a:ext cx="3546088" cy="584775"/>
            </a:xfrm>
            <a:prstGeom prst="rect">
              <a:avLst/>
            </a:prstGeom>
            <a:noFill/>
          </p:spPr>
          <p:txBody>
            <a:bodyPr wrap="square" rtlCol="0">
              <a:spAutoFit/>
            </a:bodyPr>
            <a:lstStyle/>
            <a:p>
              <a:r>
                <a:rPr lang="en-US" sz="3200" dirty="0">
                  <a:solidFill>
                    <a:srgbClr val="002060"/>
                  </a:solidFill>
                  <a:latin typeface="Segoe UI Emoji" panose="020B0502040204020203" pitchFamily="34" charset="0"/>
                  <a:ea typeface="Segoe UI Emoji" panose="020B0502040204020203" pitchFamily="34" charset="0"/>
                </a:rPr>
                <a:t>EYFS           Year 1 </a:t>
              </a:r>
            </a:p>
          </p:txBody>
        </p:sp>
        <p:sp>
          <p:nvSpPr>
            <p:cNvPr id="5" name="Right Arrow 4">
              <a:extLst>
                <a:ext uri="{FF2B5EF4-FFF2-40B4-BE49-F238E27FC236}">
                  <a16:creationId xmlns:a16="http://schemas.microsoft.com/office/drawing/2014/main" id="{7E5FD3BF-A45B-A304-9F09-99207ED73914}"/>
                </a:ext>
              </a:extLst>
            </p:cNvPr>
            <p:cNvSpPr/>
            <p:nvPr/>
          </p:nvSpPr>
          <p:spPr>
            <a:xfrm>
              <a:off x="4240251" y="1810130"/>
              <a:ext cx="981307" cy="394010"/>
            </a:xfrm>
            <a:prstGeom prst="rightArrow">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 name="Group 7">
            <a:extLst>
              <a:ext uri="{FF2B5EF4-FFF2-40B4-BE49-F238E27FC236}">
                <a16:creationId xmlns:a16="http://schemas.microsoft.com/office/drawing/2014/main" id="{BBC74EE0-95E2-A7CD-875F-FBBA69ECCCCF}"/>
              </a:ext>
            </a:extLst>
          </p:cNvPr>
          <p:cNvGrpSpPr/>
          <p:nvPr/>
        </p:nvGrpSpPr>
        <p:grpSpPr>
          <a:xfrm>
            <a:off x="2916916" y="3826447"/>
            <a:ext cx="4193789" cy="584775"/>
            <a:chOff x="2957859" y="4944884"/>
            <a:chExt cx="4193789" cy="584775"/>
          </a:xfrm>
        </p:grpSpPr>
        <p:sp>
          <p:nvSpPr>
            <p:cNvPr id="7" name="TextBox 6">
              <a:extLst>
                <a:ext uri="{FF2B5EF4-FFF2-40B4-BE49-F238E27FC236}">
                  <a16:creationId xmlns:a16="http://schemas.microsoft.com/office/drawing/2014/main" id="{85066C14-E2C1-0F6A-AE9A-3746409F31B8}"/>
                </a:ext>
              </a:extLst>
            </p:cNvPr>
            <p:cNvSpPr txBox="1"/>
            <p:nvPr/>
          </p:nvSpPr>
          <p:spPr>
            <a:xfrm>
              <a:off x="2957859" y="4944884"/>
              <a:ext cx="4193789" cy="584775"/>
            </a:xfrm>
            <a:prstGeom prst="rect">
              <a:avLst/>
            </a:prstGeom>
            <a:noFill/>
          </p:spPr>
          <p:txBody>
            <a:bodyPr wrap="square" rtlCol="0">
              <a:spAutoFit/>
            </a:bodyPr>
            <a:lstStyle/>
            <a:p>
              <a:r>
                <a:rPr lang="en-US" sz="3200" dirty="0">
                  <a:solidFill>
                    <a:srgbClr val="002060"/>
                  </a:solidFill>
                  <a:latin typeface="Segoe UI Emoji" panose="020B0502040204020203" pitchFamily="34" charset="0"/>
                  <a:ea typeface="Segoe UI Emoji" panose="020B0502040204020203" pitchFamily="34" charset="0"/>
                </a:rPr>
                <a:t>Year 1           Year 2</a:t>
              </a:r>
            </a:p>
          </p:txBody>
        </p:sp>
        <p:sp>
          <p:nvSpPr>
            <p:cNvPr id="11" name="Right Arrow 10">
              <a:extLst>
                <a:ext uri="{FF2B5EF4-FFF2-40B4-BE49-F238E27FC236}">
                  <a16:creationId xmlns:a16="http://schemas.microsoft.com/office/drawing/2014/main" id="{BCD1E93D-87E3-6622-F20F-4ADC1F4598FD}"/>
                </a:ext>
              </a:extLst>
            </p:cNvPr>
            <p:cNvSpPr/>
            <p:nvPr/>
          </p:nvSpPr>
          <p:spPr>
            <a:xfrm>
              <a:off x="4240250" y="5040266"/>
              <a:ext cx="981307" cy="394010"/>
            </a:xfrm>
            <a:prstGeom prst="rightArrow">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11">
            <a:extLst>
              <a:ext uri="{FF2B5EF4-FFF2-40B4-BE49-F238E27FC236}">
                <a16:creationId xmlns:a16="http://schemas.microsoft.com/office/drawing/2014/main" id="{92ECD017-A457-7ABB-10ED-1EE78D35E5EA}"/>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KH</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Shape 265"/>
        <p:cNvGrpSpPr/>
        <p:nvPr/>
      </p:nvGrpSpPr>
      <p:grpSpPr>
        <a:xfrm>
          <a:off x="0" y="0"/>
          <a:ext cx="0" cy="0"/>
          <a:chOff x="0" y="0"/>
          <a:chExt cx="0" cy="0"/>
        </a:xfrm>
      </p:grpSpPr>
      <p:sp>
        <p:nvSpPr>
          <p:cNvPr id="266" name="Google Shape;266;p13"/>
          <p:cNvSpPr txBox="1">
            <a:spLocks noGrp="1"/>
          </p:cNvSpPr>
          <p:nvPr>
            <p:ph type="title"/>
          </p:nvPr>
        </p:nvSpPr>
        <p:spPr>
          <a:xfrm>
            <a:off x="457199" y="0"/>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0070C0"/>
              </a:buClr>
              <a:buSzPts val="5000"/>
              <a:buFont typeface="Arial"/>
              <a:buNone/>
            </a:pPr>
            <a:r>
              <a:rPr lang="en-GB" sz="3600" b="1" dirty="0">
                <a:solidFill>
                  <a:srgbClr val="002060"/>
                </a:solidFill>
                <a:latin typeface="Segoe UI Emoji" panose="020B0502040204020203" pitchFamily="34" charset="0"/>
                <a:ea typeface="Segoe UI Emoji" panose="020B0502040204020203" pitchFamily="34" charset="0"/>
                <a:cs typeface="Arial"/>
                <a:sym typeface="Arial"/>
              </a:rPr>
              <a:t>Primary Assessments</a:t>
            </a:r>
            <a:endParaRPr lang="en-GB" sz="3200" dirty="0">
              <a:solidFill>
                <a:srgbClr val="002060"/>
              </a:solidFill>
              <a:latin typeface="Segoe UI Emoji" panose="020B0502040204020203" pitchFamily="34" charset="0"/>
              <a:ea typeface="Segoe UI Emoji" panose="020B0502040204020203" pitchFamily="34" charset="0"/>
            </a:endParaRPr>
          </a:p>
        </p:txBody>
      </p:sp>
      <p:sp>
        <p:nvSpPr>
          <p:cNvPr id="5" name="Text Placeholder 4">
            <a:extLst>
              <a:ext uri="{FF2B5EF4-FFF2-40B4-BE49-F238E27FC236}">
                <a16:creationId xmlns:a16="http://schemas.microsoft.com/office/drawing/2014/main" id="{561AD45D-F2B1-6048-5422-2D100B0B82EC}"/>
              </a:ext>
            </a:extLst>
          </p:cNvPr>
          <p:cNvSpPr>
            <a:spLocks noGrp="1"/>
          </p:cNvSpPr>
          <p:nvPr>
            <p:ph type="body" idx="1"/>
          </p:nvPr>
        </p:nvSpPr>
        <p:spPr/>
        <p:txBody>
          <a:bodyPr>
            <a:normAutofit/>
          </a:bodyPr>
          <a:lstStyle/>
          <a:p>
            <a:r>
              <a:rPr lang="en-GB" sz="2800" dirty="0">
                <a:solidFill>
                  <a:srgbClr val="002060"/>
                </a:solidFill>
                <a:latin typeface="Segoe UI Emoji" panose="020B0502040204020203" pitchFamily="34" charset="0"/>
                <a:ea typeface="Segoe UI Emoji" panose="020B0502040204020203" pitchFamily="34" charset="0"/>
              </a:rPr>
              <a:t>Termly assessments </a:t>
            </a:r>
          </a:p>
          <a:p>
            <a:r>
              <a:rPr lang="en-GB" sz="2800" dirty="0">
                <a:solidFill>
                  <a:srgbClr val="002060"/>
                </a:solidFill>
                <a:latin typeface="Segoe UI Emoji" panose="020B0502040204020203" pitchFamily="34" charset="0"/>
                <a:ea typeface="Segoe UI Emoji" panose="020B0502040204020203" pitchFamily="34" charset="0"/>
              </a:rPr>
              <a:t>YR 1 Phonics screening June 2024</a:t>
            </a:r>
          </a:p>
          <a:p>
            <a:r>
              <a:rPr lang="en-GB" sz="2800" dirty="0">
                <a:solidFill>
                  <a:srgbClr val="002060"/>
                </a:solidFill>
                <a:latin typeface="Segoe UI Emoji" panose="020B0502040204020203" pitchFamily="34" charset="0"/>
                <a:ea typeface="Segoe UI Emoji" panose="020B0502040204020203" pitchFamily="34" charset="0"/>
              </a:rPr>
              <a:t>Year 2 SATs</a:t>
            </a:r>
          </a:p>
        </p:txBody>
      </p:sp>
      <p:sp>
        <p:nvSpPr>
          <p:cNvPr id="10" name="Google Shape;120;p3">
            <a:extLst>
              <a:ext uri="{FF2B5EF4-FFF2-40B4-BE49-F238E27FC236}">
                <a16:creationId xmlns:a16="http://schemas.microsoft.com/office/drawing/2014/main" id="{2AF29E69-D1F6-152D-EB01-B3FAD7E2F0E2}"/>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2" name="Group 1">
            <a:extLst>
              <a:ext uri="{FF2B5EF4-FFF2-40B4-BE49-F238E27FC236}">
                <a16:creationId xmlns:a16="http://schemas.microsoft.com/office/drawing/2014/main" id="{A00A2973-9C32-AA07-AD7E-E259B1CB06DF}"/>
              </a:ext>
            </a:extLst>
          </p:cNvPr>
          <p:cNvGrpSpPr/>
          <p:nvPr/>
        </p:nvGrpSpPr>
        <p:grpSpPr>
          <a:xfrm>
            <a:off x="126821" y="141248"/>
            <a:ext cx="9017179" cy="6658635"/>
            <a:chOff x="126821" y="141248"/>
            <a:chExt cx="9017179" cy="6658635"/>
          </a:xfrm>
        </p:grpSpPr>
        <p:pic>
          <p:nvPicPr>
            <p:cNvPr id="3" name="Google Shape;94;p1">
              <a:extLst>
                <a:ext uri="{FF2B5EF4-FFF2-40B4-BE49-F238E27FC236}">
                  <a16:creationId xmlns:a16="http://schemas.microsoft.com/office/drawing/2014/main" id="{F8535200-50CF-A1CD-B112-00A2FC830329}"/>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4" name="Google Shape;106;p2" descr="Related image">
              <a:extLst>
                <a:ext uri="{FF2B5EF4-FFF2-40B4-BE49-F238E27FC236}">
                  <a16:creationId xmlns:a16="http://schemas.microsoft.com/office/drawing/2014/main" id="{07738137-578D-D62A-C963-1F2A94148B19}"/>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pic>
        <p:nvPicPr>
          <p:cNvPr id="8196" name="Picture 4" descr="Year 1 Phonics Screening - St Joseph's Catholic Primary School">
            <a:extLst>
              <a:ext uri="{FF2B5EF4-FFF2-40B4-BE49-F238E27FC236}">
                <a16:creationId xmlns:a16="http://schemas.microsoft.com/office/drawing/2014/main" id="{A2380480-5364-911F-2FCC-99A27A7B9580}"/>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r="53040"/>
          <a:stretch/>
        </p:blipFill>
        <p:spPr bwMode="auto">
          <a:xfrm>
            <a:off x="2288733" y="3429000"/>
            <a:ext cx="1589398" cy="2465566"/>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Year 1 Phonic Screening Check | Hardwick Green Academy">
            <a:extLst>
              <a:ext uri="{FF2B5EF4-FFF2-40B4-BE49-F238E27FC236}">
                <a16:creationId xmlns:a16="http://schemas.microsoft.com/office/drawing/2014/main" id="{7A01305E-6CC8-75DE-288D-4C065767F21F}"/>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152451" y="3676350"/>
            <a:ext cx="2874700" cy="197086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66A5BE1-2AD5-5B3E-B329-B049B6C2754C}"/>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SN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B9B3377F-C529-FA38-5021-EB27AAAB6B5A}"/>
              </a:ext>
            </a:extLst>
          </p:cNvPr>
          <p:cNvSpPr txBox="1">
            <a:spLocks noGrp="1"/>
          </p:cNvSpPr>
          <p:nvPr>
            <p:ph type="body" idx="1"/>
          </p:nvPr>
        </p:nvSpPr>
        <p:spPr>
          <a:xfrm>
            <a:off x="457200" y="1600200"/>
            <a:ext cx="8229600" cy="4525963"/>
          </a:xfrm>
        </p:spPr>
        <p:txBody>
          <a:bodyPr>
            <a:normAutofit/>
          </a:bodyPr>
          <a:lstStyle/>
          <a:p>
            <a:pPr>
              <a:lnSpc>
                <a:spcPct val="150000"/>
              </a:lnSpc>
            </a:pPr>
            <a:r>
              <a:rPr lang="en-US" sz="3200" dirty="0">
                <a:solidFill>
                  <a:srgbClr val="002060"/>
                </a:solidFill>
                <a:latin typeface="Segoe UI" panose="020B0502040204020203" pitchFamily="34" charset="0"/>
                <a:cs typeface="Segoe UI" panose="020B0502040204020203" pitchFamily="34" charset="0"/>
              </a:rPr>
              <a:t>Monday 2</a:t>
            </a:r>
            <a:r>
              <a:rPr lang="en-US" sz="3200" baseline="30000" dirty="0">
                <a:solidFill>
                  <a:srgbClr val="002060"/>
                </a:solidFill>
                <a:latin typeface="Segoe UI" panose="020B0502040204020203" pitchFamily="34" charset="0"/>
                <a:cs typeface="Segoe UI" panose="020B0502040204020203" pitchFamily="34" charset="0"/>
              </a:rPr>
              <a:t>nd</a:t>
            </a:r>
            <a:r>
              <a:rPr lang="en-US" sz="3200" dirty="0">
                <a:solidFill>
                  <a:srgbClr val="002060"/>
                </a:solidFill>
                <a:latin typeface="Segoe UI" panose="020B0502040204020203" pitchFamily="34" charset="0"/>
                <a:cs typeface="Segoe UI" panose="020B0502040204020203" pitchFamily="34" charset="0"/>
              </a:rPr>
              <a:t> September 2024</a:t>
            </a:r>
          </a:p>
          <a:p>
            <a:pPr>
              <a:lnSpc>
                <a:spcPct val="150000"/>
              </a:lnSpc>
            </a:pPr>
            <a:r>
              <a:rPr lang="en-US" dirty="0">
                <a:solidFill>
                  <a:srgbClr val="002060"/>
                </a:solidFill>
                <a:latin typeface="Segoe UI" panose="020B0502040204020203" pitchFamily="34" charset="0"/>
                <a:cs typeface="Segoe UI" panose="020B0502040204020203" pitchFamily="34" charset="0"/>
              </a:rPr>
              <a:t>Tuesday 3</a:t>
            </a:r>
            <a:r>
              <a:rPr lang="en-US" baseline="30000" dirty="0">
                <a:solidFill>
                  <a:srgbClr val="002060"/>
                </a:solidFill>
                <a:latin typeface="Segoe UI" panose="020B0502040204020203" pitchFamily="34" charset="0"/>
                <a:cs typeface="Segoe UI" panose="020B0502040204020203" pitchFamily="34" charset="0"/>
              </a:rPr>
              <a:t>rd</a:t>
            </a:r>
            <a:r>
              <a:rPr lang="en-US" dirty="0">
                <a:solidFill>
                  <a:srgbClr val="002060"/>
                </a:solidFill>
                <a:latin typeface="Segoe UI" panose="020B0502040204020203" pitchFamily="34" charset="0"/>
                <a:cs typeface="Segoe UI" panose="020B0502040204020203" pitchFamily="34" charset="0"/>
              </a:rPr>
              <a:t> September 2024</a:t>
            </a:r>
          </a:p>
          <a:p>
            <a:pPr>
              <a:lnSpc>
                <a:spcPct val="150000"/>
              </a:lnSpc>
            </a:pPr>
            <a:r>
              <a:rPr lang="en-US" sz="3200" dirty="0">
                <a:solidFill>
                  <a:srgbClr val="002060"/>
                </a:solidFill>
                <a:latin typeface="Segoe UI" panose="020B0502040204020203" pitchFamily="34" charset="0"/>
                <a:cs typeface="Segoe UI" panose="020B0502040204020203" pitchFamily="34" charset="0"/>
              </a:rPr>
              <a:t>Friday 25</a:t>
            </a:r>
            <a:r>
              <a:rPr lang="en-US" sz="3200" baseline="30000" dirty="0">
                <a:solidFill>
                  <a:srgbClr val="002060"/>
                </a:solidFill>
                <a:latin typeface="Segoe UI" panose="020B0502040204020203" pitchFamily="34" charset="0"/>
                <a:cs typeface="Segoe UI" panose="020B0502040204020203" pitchFamily="34" charset="0"/>
              </a:rPr>
              <a:t>th</a:t>
            </a:r>
            <a:r>
              <a:rPr lang="en-US" sz="3200" dirty="0">
                <a:solidFill>
                  <a:srgbClr val="002060"/>
                </a:solidFill>
                <a:latin typeface="Segoe UI" panose="020B0502040204020203" pitchFamily="34" charset="0"/>
                <a:cs typeface="Segoe UI" panose="020B0502040204020203" pitchFamily="34" charset="0"/>
              </a:rPr>
              <a:t> October 2024</a:t>
            </a:r>
          </a:p>
          <a:p>
            <a:pPr>
              <a:lnSpc>
                <a:spcPct val="150000"/>
              </a:lnSpc>
            </a:pPr>
            <a:r>
              <a:rPr lang="en-US" dirty="0">
                <a:solidFill>
                  <a:srgbClr val="002060"/>
                </a:solidFill>
                <a:latin typeface="Segoe UI" panose="020B0502040204020203" pitchFamily="34" charset="0"/>
                <a:cs typeface="Segoe UI" panose="020B0502040204020203" pitchFamily="34" charset="0"/>
              </a:rPr>
              <a:t>Tuesday 22</a:t>
            </a:r>
            <a:r>
              <a:rPr lang="en-US" baseline="30000" dirty="0">
                <a:solidFill>
                  <a:srgbClr val="002060"/>
                </a:solidFill>
                <a:latin typeface="Segoe UI" panose="020B0502040204020203" pitchFamily="34" charset="0"/>
                <a:cs typeface="Segoe UI" panose="020B0502040204020203" pitchFamily="34" charset="0"/>
              </a:rPr>
              <a:t>nd</a:t>
            </a:r>
            <a:r>
              <a:rPr lang="en-US" dirty="0">
                <a:solidFill>
                  <a:srgbClr val="002060"/>
                </a:solidFill>
                <a:latin typeface="Segoe UI" panose="020B0502040204020203" pitchFamily="34" charset="0"/>
                <a:cs typeface="Segoe UI" panose="020B0502040204020203" pitchFamily="34" charset="0"/>
              </a:rPr>
              <a:t> July 2025</a:t>
            </a:r>
          </a:p>
          <a:p>
            <a:endParaRPr lang="en-US" sz="3200" dirty="0">
              <a:solidFill>
                <a:srgbClr val="002060"/>
              </a:solidFill>
              <a:latin typeface="Segoe UI" panose="020B0502040204020203" pitchFamily="34" charset="0"/>
              <a:cs typeface="Segoe UI" panose="020B0502040204020203" pitchFamily="34" charset="0"/>
            </a:endParaRPr>
          </a:p>
          <a:p>
            <a:r>
              <a:rPr lang="en-US" dirty="0">
                <a:solidFill>
                  <a:srgbClr val="002060"/>
                </a:solidFill>
                <a:latin typeface="Segoe UI" panose="020B0502040204020203" pitchFamily="34" charset="0"/>
                <a:cs typeface="Segoe UI" panose="020B0502040204020203" pitchFamily="34" charset="0"/>
              </a:rPr>
              <a:t>One TBC inset day </a:t>
            </a:r>
            <a:endParaRPr lang="en-US" sz="3200" dirty="0">
              <a:solidFill>
                <a:srgbClr val="002060"/>
              </a:solidFill>
              <a:latin typeface="Segoe UI" panose="020B0502040204020203" pitchFamily="34" charset="0"/>
              <a:cs typeface="Segoe UI" panose="020B0502040204020203" pitchFamily="34" charset="0"/>
            </a:endParaRPr>
          </a:p>
        </p:txBody>
      </p:sp>
      <p:grpSp>
        <p:nvGrpSpPr>
          <p:cNvPr id="5" name="Group 4">
            <a:extLst>
              <a:ext uri="{FF2B5EF4-FFF2-40B4-BE49-F238E27FC236}">
                <a16:creationId xmlns:a16="http://schemas.microsoft.com/office/drawing/2014/main" id="{6DF8975A-C56B-8DB3-95D5-0675B3E9450E}"/>
              </a:ext>
            </a:extLst>
          </p:cNvPr>
          <p:cNvGrpSpPr/>
          <p:nvPr/>
        </p:nvGrpSpPr>
        <p:grpSpPr>
          <a:xfrm>
            <a:off x="126821" y="141248"/>
            <a:ext cx="9017179" cy="6658635"/>
            <a:chOff x="126821" y="141248"/>
            <a:chExt cx="9017179" cy="6658635"/>
          </a:xfrm>
        </p:grpSpPr>
        <p:pic>
          <p:nvPicPr>
            <p:cNvPr id="6" name="Google Shape;94;p1">
              <a:extLst>
                <a:ext uri="{FF2B5EF4-FFF2-40B4-BE49-F238E27FC236}">
                  <a16:creationId xmlns:a16="http://schemas.microsoft.com/office/drawing/2014/main" id="{F9939516-70B0-9D50-80AF-0C893EAB8D45}"/>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7" name="Google Shape;106;p2" descr="Related image">
              <a:extLst>
                <a:ext uri="{FF2B5EF4-FFF2-40B4-BE49-F238E27FC236}">
                  <a16:creationId xmlns:a16="http://schemas.microsoft.com/office/drawing/2014/main" id="{127C9914-1636-AEE5-AD9A-665EBF567B80}"/>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pic>
        <p:nvPicPr>
          <p:cNvPr id="8" name="Picture 2" descr="Image result for DAY OFF">
            <a:extLst>
              <a:ext uri="{FF2B5EF4-FFF2-40B4-BE49-F238E27FC236}">
                <a16:creationId xmlns:a16="http://schemas.microsoft.com/office/drawing/2014/main" id="{B9A5DB6A-FC38-C624-F0E1-23847506F9F9}"/>
              </a:ext>
            </a:extLst>
          </p:cNvPr>
          <p:cNvPicPr>
            <a:picLocks noChangeAspect="1"/>
          </p:cNvPicPr>
          <p:nvPr/>
        </p:nvPicPr>
        <p:blipFill>
          <a:blip r:embed="rId5"/>
          <a:srcRect/>
          <a:stretch>
            <a:fillRect/>
          </a:stretch>
        </p:blipFill>
        <p:spPr>
          <a:xfrm>
            <a:off x="6781804" y="2509836"/>
            <a:ext cx="1904996" cy="1838328"/>
          </a:xfrm>
          <a:prstGeom prst="rect">
            <a:avLst/>
          </a:prstGeom>
          <a:noFill/>
          <a:ln cap="flat">
            <a:noFill/>
          </a:ln>
        </p:spPr>
      </p:pic>
      <p:sp>
        <p:nvSpPr>
          <p:cNvPr id="10" name="Google Shape;266;p13">
            <a:extLst>
              <a:ext uri="{FF2B5EF4-FFF2-40B4-BE49-F238E27FC236}">
                <a16:creationId xmlns:a16="http://schemas.microsoft.com/office/drawing/2014/main" id="{5907B1EF-5658-456D-A71C-4CE120228CD8}"/>
              </a:ext>
            </a:extLst>
          </p:cNvPr>
          <p:cNvSpPr txBox="1">
            <a:spLocks/>
          </p:cNvSpPr>
          <p:nvPr/>
        </p:nvSpPr>
        <p:spPr>
          <a:xfrm>
            <a:off x="616105" y="114300"/>
            <a:ext cx="8229600" cy="1143000"/>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Clr>
                <a:srgbClr val="0070C0"/>
              </a:buClr>
              <a:buSzPts val="5000"/>
              <a:buFont typeface="Arial"/>
              <a:buNone/>
            </a:pPr>
            <a:r>
              <a:rPr lang="en-GB" sz="3600" b="1" dirty="0">
                <a:solidFill>
                  <a:srgbClr val="002060"/>
                </a:solidFill>
                <a:latin typeface="Segoe UI Emoji" panose="020B0502040204020203" pitchFamily="34" charset="0"/>
                <a:ea typeface="Segoe UI Emoji" panose="020B0502040204020203" pitchFamily="34" charset="0"/>
              </a:rPr>
              <a:t>INSET days for 2024/25</a:t>
            </a:r>
          </a:p>
        </p:txBody>
      </p:sp>
      <p:sp>
        <p:nvSpPr>
          <p:cNvPr id="14" name="Google Shape;120;p3">
            <a:extLst>
              <a:ext uri="{FF2B5EF4-FFF2-40B4-BE49-F238E27FC236}">
                <a16:creationId xmlns:a16="http://schemas.microsoft.com/office/drawing/2014/main" id="{6BEB61AE-3875-D0E7-A3D9-A3D4F81678F8}"/>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sp>
        <p:nvSpPr>
          <p:cNvPr id="2" name="TextBox 1">
            <a:extLst>
              <a:ext uri="{FF2B5EF4-FFF2-40B4-BE49-F238E27FC236}">
                <a16:creationId xmlns:a16="http://schemas.microsoft.com/office/drawing/2014/main" id="{7F22B2CD-0452-F934-4878-8D6CAEFA1835}"/>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SN</a:t>
            </a:r>
          </a:p>
        </p:txBody>
      </p:sp>
    </p:spTree>
    <p:extLst>
      <p:ext uri="{BB962C8B-B14F-4D97-AF65-F5344CB8AC3E}">
        <p14:creationId xmlns:p14="http://schemas.microsoft.com/office/powerpoint/2010/main" val="32215173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Shape 290"/>
        <p:cNvGrpSpPr/>
        <p:nvPr/>
      </p:nvGrpSpPr>
      <p:grpSpPr>
        <a:xfrm>
          <a:off x="0" y="0"/>
          <a:ext cx="0" cy="0"/>
          <a:chOff x="0" y="0"/>
          <a:chExt cx="0" cy="0"/>
        </a:xfrm>
      </p:grpSpPr>
      <p:sp>
        <p:nvSpPr>
          <p:cNvPr id="291" name="Google Shape;291;p15"/>
          <p:cNvSpPr txBox="1">
            <a:spLocks noGrp="1"/>
          </p:cNvSpPr>
          <p:nvPr>
            <p:ph type="title"/>
          </p:nvPr>
        </p:nvSpPr>
        <p:spPr>
          <a:xfrm>
            <a:off x="498088" y="17879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0070C0"/>
              </a:buClr>
              <a:buSzPts val="5000"/>
              <a:buFont typeface="Arial"/>
              <a:buNone/>
            </a:pPr>
            <a:r>
              <a:rPr lang="en-GB" sz="3600" b="1" dirty="0">
                <a:solidFill>
                  <a:srgbClr val="002060"/>
                </a:solidFill>
                <a:latin typeface="Segoe UI Emoji" panose="020B0502040204020203" pitchFamily="34" charset="0"/>
                <a:ea typeface="Segoe UI Emoji" panose="020B0502040204020203" pitchFamily="34" charset="0"/>
                <a:cs typeface="Arial"/>
                <a:sym typeface="Arial"/>
              </a:rPr>
              <a:t>Information Booklets</a:t>
            </a:r>
            <a:endParaRPr sz="3600" b="1" dirty="0">
              <a:solidFill>
                <a:srgbClr val="002060"/>
              </a:solidFill>
              <a:latin typeface="Segoe UI Emoji" panose="020B0502040204020203" pitchFamily="34" charset="0"/>
              <a:ea typeface="Segoe UI Emoji" panose="020B0502040204020203" pitchFamily="34" charset="0"/>
            </a:endParaRPr>
          </a:p>
        </p:txBody>
      </p:sp>
      <p:sp>
        <p:nvSpPr>
          <p:cNvPr id="292" name="Google Shape;292;p15"/>
          <p:cNvSpPr txBox="1">
            <a:spLocks noGrp="1"/>
          </p:cNvSpPr>
          <p:nvPr>
            <p:ph type="body" idx="1"/>
          </p:nvPr>
        </p:nvSpPr>
        <p:spPr>
          <a:xfrm>
            <a:off x="230255" y="1481937"/>
            <a:ext cx="8820472"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2400"/>
              <a:buChar char="•"/>
            </a:pPr>
            <a:r>
              <a:rPr lang="en-GB" sz="2400" dirty="0">
                <a:solidFill>
                  <a:srgbClr val="002060"/>
                </a:solidFill>
                <a:latin typeface="Segoe UI Emoji" panose="020B0502040204020203" pitchFamily="34" charset="0"/>
                <a:ea typeface="Segoe UI Emoji" panose="020B0502040204020203" pitchFamily="34" charset="0"/>
                <a:cs typeface="Arial"/>
                <a:sym typeface="Arial"/>
              </a:rPr>
              <a:t>The teaching team around your child.</a:t>
            </a:r>
          </a:p>
          <a:p>
            <a:pPr marL="342900" lvl="0" indent="-342900" algn="l" rtl="0">
              <a:spcBef>
                <a:spcPts val="0"/>
              </a:spcBef>
              <a:spcAft>
                <a:spcPts val="0"/>
              </a:spcAft>
              <a:buClr>
                <a:schemeClr val="dk1"/>
              </a:buClr>
              <a:buSzPts val="2400"/>
              <a:buChar char="•"/>
            </a:pPr>
            <a:endParaRPr lang="en-GB" sz="2400" dirty="0">
              <a:solidFill>
                <a:srgbClr val="002060"/>
              </a:solidFill>
              <a:latin typeface="Segoe UI Emoji" panose="020B0502040204020203" pitchFamily="34" charset="0"/>
              <a:ea typeface="Segoe UI Emoji" panose="020B0502040204020203" pitchFamily="34" charset="0"/>
              <a:cs typeface="Arial"/>
              <a:sym typeface="Arial"/>
            </a:endParaRPr>
          </a:p>
          <a:p>
            <a:pPr marL="342900" lvl="0" indent="-342900" algn="l" rtl="0">
              <a:spcBef>
                <a:spcPts val="0"/>
              </a:spcBef>
              <a:spcAft>
                <a:spcPts val="0"/>
              </a:spcAft>
              <a:buClr>
                <a:schemeClr val="dk1"/>
              </a:buClr>
              <a:buSzPts val="2400"/>
              <a:buChar char="•"/>
            </a:pPr>
            <a:r>
              <a:rPr lang="en-GB" sz="2400" dirty="0">
                <a:solidFill>
                  <a:srgbClr val="002060"/>
                </a:solidFill>
                <a:latin typeface="Segoe UI Emoji" panose="020B0502040204020203" pitchFamily="34" charset="0"/>
                <a:ea typeface="Segoe UI Emoji" panose="020B0502040204020203" pitchFamily="34" charset="0"/>
                <a:cs typeface="Arial"/>
                <a:sym typeface="Arial"/>
              </a:rPr>
              <a:t>Key objectives for reading, writing, maths and spellings for each year group.</a:t>
            </a:r>
          </a:p>
          <a:p>
            <a:pPr marL="342900" lvl="0" indent="-342900" algn="l" rtl="0">
              <a:spcBef>
                <a:spcPts val="0"/>
              </a:spcBef>
              <a:spcAft>
                <a:spcPts val="0"/>
              </a:spcAft>
              <a:buClr>
                <a:schemeClr val="dk1"/>
              </a:buClr>
              <a:buSzPts val="2400"/>
              <a:buChar char="•"/>
            </a:pPr>
            <a:endParaRPr dirty="0">
              <a:solidFill>
                <a:srgbClr val="002060"/>
              </a:solidFill>
              <a:latin typeface="Segoe UI Emoji" panose="020B0502040204020203" pitchFamily="34" charset="0"/>
              <a:ea typeface="Segoe UI Emoji" panose="020B0502040204020203" pitchFamily="34" charset="0"/>
            </a:endParaRPr>
          </a:p>
          <a:p>
            <a:pPr marL="342900" lvl="0" indent="-342900" algn="l" rtl="0">
              <a:spcBef>
                <a:spcPts val="480"/>
              </a:spcBef>
              <a:spcAft>
                <a:spcPts val="0"/>
              </a:spcAft>
              <a:buClr>
                <a:schemeClr val="dk1"/>
              </a:buClr>
              <a:buSzPts val="2400"/>
              <a:buChar char="•"/>
            </a:pPr>
            <a:r>
              <a:rPr lang="en-GB" sz="2400" dirty="0">
                <a:solidFill>
                  <a:srgbClr val="002060"/>
                </a:solidFill>
                <a:latin typeface="Segoe UI Emoji" panose="020B0502040204020203" pitchFamily="34" charset="0"/>
                <a:ea typeface="Segoe UI Emoji" panose="020B0502040204020203" pitchFamily="34" charset="0"/>
                <a:cs typeface="Arial"/>
                <a:sym typeface="Arial"/>
              </a:rPr>
              <a:t>Our school behaviour system.</a:t>
            </a:r>
          </a:p>
          <a:p>
            <a:pPr marL="342900" lvl="0" indent="-342900" algn="l" rtl="0">
              <a:spcBef>
                <a:spcPts val="480"/>
              </a:spcBef>
              <a:spcAft>
                <a:spcPts val="0"/>
              </a:spcAft>
              <a:buClr>
                <a:schemeClr val="dk1"/>
              </a:buClr>
              <a:buSzPts val="2400"/>
              <a:buChar char="•"/>
            </a:pPr>
            <a:endParaRPr dirty="0">
              <a:solidFill>
                <a:srgbClr val="002060"/>
              </a:solidFill>
              <a:latin typeface="Segoe UI Emoji" panose="020B0502040204020203" pitchFamily="34" charset="0"/>
              <a:ea typeface="Segoe UI Emoji" panose="020B0502040204020203" pitchFamily="34" charset="0"/>
            </a:endParaRPr>
          </a:p>
          <a:p>
            <a:pPr marL="342900" lvl="0" indent="-342900" algn="l" rtl="0">
              <a:spcBef>
                <a:spcPts val="480"/>
              </a:spcBef>
              <a:spcAft>
                <a:spcPts val="0"/>
              </a:spcAft>
              <a:buClr>
                <a:schemeClr val="dk1"/>
              </a:buClr>
              <a:buSzPts val="2400"/>
              <a:buChar char="•"/>
            </a:pPr>
            <a:r>
              <a:rPr lang="en-GB" sz="2400" dirty="0">
                <a:solidFill>
                  <a:srgbClr val="002060"/>
                </a:solidFill>
                <a:latin typeface="Segoe UI Emoji" panose="020B0502040204020203" pitchFamily="34" charset="0"/>
                <a:ea typeface="Segoe UI Emoji" panose="020B0502040204020203" pitchFamily="34" charset="0"/>
                <a:cs typeface="Arial"/>
                <a:sym typeface="Arial"/>
              </a:rPr>
              <a:t>Information on E-safety.</a:t>
            </a:r>
          </a:p>
          <a:p>
            <a:pPr marL="342900" lvl="0" indent="-342900" algn="l" rtl="0">
              <a:spcBef>
                <a:spcPts val="480"/>
              </a:spcBef>
              <a:spcAft>
                <a:spcPts val="0"/>
              </a:spcAft>
              <a:buClr>
                <a:schemeClr val="dk1"/>
              </a:buClr>
              <a:buSzPts val="2400"/>
              <a:buChar char="•"/>
            </a:pPr>
            <a:endParaRPr dirty="0">
              <a:solidFill>
                <a:srgbClr val="002060"/>
              </a:solidFill>
              <a:latin typeface="Segoe UI Emoji" panose="020B0502040204020203" pitchFamily="34" charset="0"/>
              <a:ea typeface="Segoe UI Emoji" panose="020B0502040204020203" pitchFamily="34" charset="0"/>
            </a:endParaRPr>
          </a:p>
          <a:p>
            <a:pPr marL="342900" lvl="0" indent="-342900" algn="l" rtl="0">
              <a:spcBef>
                <a:spcPts val="480"/>
              </a:spcBef>
              <a:spcAft>
                <a:spcPts val="0"/>
              </a:spcAft>
              <a:buClr>
                <a:schemeClr val="dk1"/>
              </a:buClr>
              <a:buSzPts val="2400"/>
              <a:buChar char="•"/>
            </a:pPr>
            <a:r>
              <a:rPr lang="en-GB" sz="2400" dirty="0">
                <a:solidFill>
                  <a:srgbClr val="002060"/>
                </a:solidFill>
                <a:latin typeface="Segoe UI Emoji" panose="020B0502040204020203" pitchFamily="34" charset="0"/>
                <a:ea typeface="Segoe UI Emoji" panose="020B0502040204020203" pitchFamily="34" charset="0"/>
                <a:cs typeface="Arial"/>
                <a:sym typeface="Arial"/>
              </a:rPr>
              <a:t>Yearly topic overview. </a:t>
            </a:r>
            <a:endParaRPr sz="2400" dirty="0"/>
          </a:p>
          <a:p>
            <a:pPr marL="342900" lvl="0" indent="-190500" algn="l" rtl="0">
              <a:spcBef>
                <a:spcPts val="480"/>
              </a:spcBef>
              <a:spcAft>
                <a:spcPts val="0"/>
              </a:spcAft>
              <a:buClr>
                <a:schemeClr val="dk1"/>
              </a:buClr>
              <a:buSzPts val="2400"/>
              <a:buNone/>
            </a:pPr>
            <a:endParaRPr sz="2400" dirty="0"/>
          </a:p>
          <a:p>
            <a:pPr marL="342900" lvl="0" indent="-190500" algn="l" rtl="0">
              <a:spcBef>
                <a:spcPts val="480"/>
              </a:spcBef>
              <a:spcAft>
                <a:spcPts val="0"/>
              </a:spcAft>
              <a:buClr>
                <a:schemeClr val="dk1"/>
              </a:buClr>
              <a:buSzPts val="2400"/>
              <a:buNone/>
            </a:pPr>
            <a:endParaRPr sz="2400" dirty="0"/>
          </a:p>
          <a:p>
            <a:pPr marL="342900" lvl="0" indent="-190500" algn="l" rtl="0">
              <a:spcBef>
                <a:spcPts val="480"/>
              </a:spcBef>
              <a:spcAft>
                <a:spcPts val="0"/>
              </a:spcAft>
              <a:buClr>
                <a:schemeClr val="dk1"/>
              </a:buClr>
              <a:buSzPts val="2400"/>
              <a:buNone/>
            </a:pPr>
            <a:endParaRPr sz="2400" dirty="0"/>
          </a:p>
          <a:p>
            <a:pPr marL="342900" lvl="0" indent="-190500" algn="l" rtl="0">
              <a:spcBef>
                <a:spcPts val="480"/>
              </a:spcBef>
              <a:spcAft>
                <a:spcPts val="0"/>
              </a:spcAft>
              <a:buClr>
                <a:schemeClr val="dk1"/>
              </a:buClr>
              <a:buSzPts val="2400"/>
              <a:buNone/>
            </a:pPr>
            <a:endParaRPr sz="2400" dirty="0"/>
          </a:p>
        </p:txBody>
      </p:sp>
      <p:pic>
        <p:nvPicPr>
          <p:cNvPr id="3" name="Picture 2">
            <a:extLst>
              <a:ext uri="{FF2B5EF4-FFF2-40B4-BE49-F238E27FC236}">
                <a16:creationId xmlns:a16="http://schemas.microsoft.com/office/drawing/2014/main" id="{7B1F3D5E-7D2B-A3B2-6FB4-FFDA4DF8D9C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1057197">
            <a:off x="5347068" y="4188922"/>
            <a:ext cx="1473506" cy="2040238"/>
          </a:xfrm>
          <a:prstGeom prst="rect">
            <a:avLst/>
          </a:prstGeom>
        </p:spPr>
      </p:pic>
      <p:sp>
        <p:nvSpPr>
          <p:cNvPr id="10" name="Google Shape;120;p3">
            <a:extLst>
              <a:ext uri="{FF2B5EF4-FFF2-40B4-BE49-F238E27FC236}">
                <a16:creationId xmlns:a16="http://schemas.microsoft.com/office/drawing/2014/main" id="{61DC36A4-1835-3DD6-572C-F8B6B52B07D3}"/>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pic>
        <p:nvPicPr>
          <p:cNvPr id="4" name="Picture 3">
            <a:extLst>
              <a:ext uri="{FF2B5EF4-FFF2-40B4-BE49-F238E27FC236}">
                <a16:creationId xmlns:a16="http://schemas.microsoft.com/office/drawing/2014/main" id="{F6E8F40A-9B97-265D-20ED-5791EE4020D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416631">
            <a:off x="7038286" y="3106919"/>
            <a:ext cx="1369433" cy="1767086"/>
          </a:xfrm>
          <a:prstGeom prst="rect">
            <a:avLst/>
          </a:prstGeom>
        </p:spPr>
      </p:pic>
      <p:grpSp>
        <p:nvGrpSpPr>
          <p:cNvPr id="2" name="Group 1">
            <a:extLst>
              <a:ext uri="{FF2B5EF4-FFF2-40B4-BE49-F238E27FC236}">
                <a16:creationId xmlns:a16="http://schemas.microsoft.com/office/drawing/2014/main" id="{3D25B96D-ECF7-3AE4-779A-C1B5669735F5}"/>
              </a:ext>
            </a:extLst>
          </p:cNvPr>
          <p:cNvGrpSpPr/>
          <p:nvPr/>
        </p:nvGrpSpPr>
        <p:grpSpPr>
          <a:xfrm>
            <a:off x="126821" y="141248"/>
            <a:ext cx="9017179" cy="6658635"/>
            <a:chOff x="126821" y="141248"/>
            <a:chExt cx="9017179" cy="6658635"/>
          </a:xfrm>
        </p:grpSpPr>
        <p:pic>
          <p:nvPicPr>
            <p:cNvPr id="5" name="Google Shape;94;p1">
              <a:extLst>
                <a:ext uri="{FF2B5EF4-FFF2-40B4-BE49-F238E27FC236}">
                  <a16:creationId xmlns:a16="http://schemas.microsoft.com/office/drawing/2014/main" id="{8E2FEB9E-978A-D478-FC05-258BEA4CDCEE}"/>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6" name="Google Shape;106;p2" descr="Related image">
              <a:extLst>
                <a:ext uri="{FF2B5EF4-FFF2-40B4-BE49-F238E27FC236}">
                  <a16:creationId xmlns:a16="http://schemas.microsoft.com/office/drawing/2014/main" id="{D3D11201-9B84-95A0-A657-C47039FDB356}"/>
                </a:ext>
              </a:extLst>
            </p:cNvPr>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7" name="TextBox 6">
            <a:extLst>
              <a:ext uri="{FF2B5EF4-FFF2-40B4-BE49-F238E27FC236}">
                <a16:creationId xmlns:a16="http://schemas.microsoft.com/office/drawing/2014/main" id="{B4B99F6B-3297-715E-01F6-FD1FDE8FB8B9}"/>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BG</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717B4-B089-4A69-B502-1641CB36BB44}"/>
              </a:ext>
            </a:extLst>
          </p:cNvPr>
          <p:cNvSpPr txBox="1">
            <a:spLocks noGrp="1"/>
          </p:cNvSpPr>
          <p:nvPr>
            <p:ph type="title"/>
          </p:nvPr>
        </p:nvSpPr>
        <p:spPr>
          <a:xfrm>
            <a:off x="0" y="106756"/>
            <a:ext cx="9091906" cy="1325559"/>
          </a:xfrm>
        </p:spPr>
        <p:txBody>
          <a:bodyPr>
            <a:normAutofit/>
          </a:bodyPr>
          <a:lstStyle/>
          <a:p>
            <a:pPr lvl="0"/>
            <a:r>
              <a:rPr lang="en-GB" sz="3600" b="1" dirty="0">
                <a:solidFill>
                  <a:srgbClr val="002060"/>
                </a:solidFill>
                <a:latin typeface="Segoe UI Emoji" panose="020B0502040204020203" pitchFamily="34" charset="0"/>
                <a:ea typeface="Segoe UI Emoji" panose="020B0502040204020203" pitchFamily="34" charset="0"/>
              </a:rPr>
              <a:t>Reading Army</a:t>
            </a:r>
          </a:p>
        </p:txBody>
      </p:sp>
      <p:sp>
        <p:nvSpPr>
          <p:cNvPr id="3" name="AutoShape 2" descr="Image result for question mark stick man">
            <a:extLst>
              <a:ext uri="{FF2B5EF4-FFF2-40B4-BE49-F238E27FC236}">
                <a16:creationId xmlns:a16="http://schemas.microsoft.com/office/drawing/2014/main" id="{60358E6C-6E73-4E7F-B043-0EE01A85D18F}"/>
              </a:ext>
            </a:extLst>
          </p:cNvPr>
          <p:cNvSpPr/>
          <p:nvPr/>
        </p:nvSpPr>
        <p:spPr>
          <a:xfrm>
            <a:off x="63495" y="-136529"/>
            <a:ext cx="304796" cy="304796"/>
          </a:xfrm>
          <a:prstGeom prst="rect">
            <a:avLst/>
          </a:prstGeom>
          <a:no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Rectangle 6">
            <a:extLst>
              <a:ext uri="{FF2B5EF4-FFF2-40B4-BE49-F238E27FC236}">
                <a16:creationId xmlns:a16="http://schemas.microsoft.com/office/drawing/2014/main" id="{3BF72D87-380C-448A-987F-790FE3198BEE}"/>
              </a:ext>
            </a:extLst>
          </p:cNvPr>
          <p:cNvSpPr/>
          <p:nvPr/>
        </p:nvSpPr>
        <p:spPr>
          <a:xfrm>
            <a:off x="166393" y="6313785"/>
            <a:ext cx="7875023" cy="323167"/>
          </a:xfrm>
          <a:prstGeom prst="rect">
            <a:avLst/>
          </a:prstGeom>
          <a:noFill/>
          <a:ln cap="flat">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500" b="1" i="1" u="none" strike="noStrike" kern="1200" cap="none" spc="0" baseline="0">
                <a:solidFill>
                  <a:srgbClr val="002060"/>
                </a:solidFill>
                <a:uFillTx/>
                <a:latin typeface="Century Gothic" pitchFamily="34"/>
                <a:ea typeface="Calibri" pitchFamily="34"/>
                <a:cs typeface="Times New Roman" pitchFamily="18"/>
              </a:rPr>
              <a:t>“Do Everything in Love; we do our best in all we do and all we say with God’s help.” </a:t>
            </a:r>
            <a:endParaRPr lang="en-GB" sz="1500" b="0" i="0" u="none" strike="noStrike" kern="1200" cap="none" spc="0" baseline="0">
              <a:solidFill>
                <a:srgbClr val="000000"/>
              </a:solidFill>
              <a:uFillTx/>
              <a:latin typeface="Calibri"/>
            </a:endParaRPr>
          </a:p>
        </p:txBody>
      </p:sp>
      <p:pic>
        <p:nvPicPr>
          <p:cNvPr id="9" name="Picture 8">
            <a:extLst>
              <a:ext uri="{FF2B5EF4-FFF2-40B4-BE49-F238E27FC236}">
                <a16:creationId xmlns:a16="http://schemas.microsoft.com/office/drawing/2014/main" id="{13378FF1-88FF-7D09-C01C-9330217DE2D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bwMode="auto">
          <a:xfrm>
            <a:off x="7463458" y="64311"/>
            <a:ext cx="1628448" cy="1194218"/>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21E7B126-828D-1F29-A344-A68175165EC9}"/>
              </a:ext>
            </a:extLst>
          </p:cNvPr>
          <p:cNvSpPr txBox="1"/>
          <p:nvPr/>
        </p:nvSpPr>
        <p:spPr>
          <a:xfrm>
            <a:off x="215893" y="1358689"/>
            <a:ext cx="8389021" cy="3385542"/>
          </a:xfrm>
          <a:prstGeom prst="rect">
            <a:avLst/>
          </a:prstGeom>
          <a:noFill/>
        </p:spPr>
        <p:txBody>
          <a:bodyPr wrap="square">
            <a:spAutoFit/>
          </a:bodyPr>
          <a:lstStyle/>
          <a:p>
            <a:pPr fontAlgn="base">
              <a:spcAft>
                <a:spcPts val="1200"/>
              </a:spcAft>
            </a:pPr>
            <a:r>
              <a:rPr lang="en-GB" sz="1800" dirty="0">
                <a:solidFill>
                  <a:srgbClr val="002060"/>
                </a:solidFill>
                <a:effectLst/>
                <a:latin typeface="Segoe UI" panose="020B0502040204020203" pitchFamily="34" charset="0"/>
                <a:ea typeface="MS Mincho" panose="02020609040205080304" pitchFamily="49" charset="-128"/>
                <a:cs typeface="Segoe UI" panose="020B0502040204020203" pitchFamily="34" charset="0"/>
              </a:rPr>
              <a:t>As part of our continued efforts to raise the standards of literacy in school and promote the love of reading, we need </a:t>
            </a:r>
            <a:r>
              <a:rPr lang="en-GB" sz="1800" dirty="0">
                <a:solidFill>
                  <a:srgbClr val="002060"/>
                </a:solidFill>
                <a:latin typeface="Segoe UI" panose="020B0502040204020203" pitchFamily="34" charset="0"/>
                <a:ea typeface="MS Mincho" panose="02020609040205080304" pitchFamily="49" charset="-128"/>
                <a:cs typeface="Segoe UI" panose="020B0502040204020203" pitchFamily="34" charset="0"/>
              </a:rPr>
              <a:t>your help to grow our </a:t>
            </a:r>
            <a:r>
              <a:rPr lang="en-GB" sz="1800" dirty="0">
                <a:solidFill>
                  <a:srgbClr val="002060"/>
                </a:solidFill>
                <a:effectLst/>
                <a:latin typeface="Segoe UI" panose="020B0502040204020203" pitchFamily="34" charset="0"/>
                <a:ea typeface="MS Mincho" panose="02020609040205080304" pitchFamily="49" charset="-128"/>
                <a:cs typeface="Segoe UI" panose="020B0502040204020203" pitchFamily="34" charset="0"/>
              </a:rPr>
              <a:t>Reading Army in 202</a:t>
            </a:r>
            <a:r>
              <a:rPr lang="en-GB" sz="1800" dirty="0">
                <a:solidFill>
                  <a:srgbClr val="002060"/>
                </a:solidFill>
                <a:latin typeface="Segoe UI" panose="020B0502040204020203" pitchFamily="34" charset="0"/>
                <a:ea typeface="MS Mincho" panose="02020609040205080304" pitchFamily="49" charset="-128"/>
                <a:cs typeface="Segoe UI" panose="020B0502040204020203" pitchFamily="34" charset="0"/>
              </a:rPr>
              <a:t>4</a:t>
            </a:r>
            <a:r>
              <a:rPr lang="en-GB" sz="1800" dirty="0">
                <a:solidFill>
                  <a:srgbClr val="002060"/>
                </a:solidFill>
                <a:effectLst/>
                <a:latin typeface="Segoe UI" panose="020B0502040204020203" pitchFamily="34" charset="0"/>
                <a:ea typeface="MS Mincho" panose="02020609040205080304" pitchFamily="49" charset="-128"/>
                <a:cs typeface="Segoe UI" panose="020B0502040204020203" pitchFamily="34" charset="0"/>
              </a:rPr>
              <a:t>-2025! </a:t>
            </a:r>
            <a:endParaRPr lang="en-GB" sz="1800" dirty="0">
              <a:solidFill>
                <a:srgbClr val="002060"/>
              </a:solidFill>
              <a:latin typeface="Segoe UI" panose="020B0502040204020203" pitchFamily="34" charset="0"/>
              <a:ea typeface="MS Mincho" panose="02020609040205080304" pitchFamily="49" charset="-128"/>
              <a:cs typeface="Segoe UI" panose="020B0502040204020203" pitchFamily="34" charset="0"/>
            </a:endParaRPr>
          </a:p>
          <a:p>
            <a:pPr fontAlgn="base">
              <a:spcAft>
                <a:spcPts val="1200"/>
              </a:spcAft>
            </a:pPr>
            <a:r>
              <a:rPr lang="en-GB" sz="1800" dirty="0">
                <a:solidFill>
                  <a:srgbClr val="002060"/>
                </a:solidFill>
                <a:effectLst/>
                <a:latin typeface="Segoe UI" panose="020B0502040204020203" pitchFamily="34" charset="0"/>
                <a:ea typeface="MS Mincho" panose="02020609040205080304" pitchFamily="49" charset="-128"/>
                <a:cs typeface="Segoe UI" panose="020B0502040204020203" pitchFamily="34" charset="0"/>
              </a:rPr>
              <a:t>Here at Steyning Primary we strongly believe in the importance of building a love of reading from a very early age.  The teaching of reading starts as soon as the children join us in Reception through high-quality phonics lessons and through the sharing of exciting texts.   </a:t>
            </a:r>
          </a:p>
          <a:p>
            <a:pPr fontAlgn="base"/>
            <a:r>
              <a:rPr lang="en-GB" sz="1800" dirty="0">
                <a:solidFill>
                  <a:srgbClr val="002060"/>
                </a:solidFill>
                <a:effectLst/>
                <a:latin typeface="Segoe UI" panose="020B0502040204020203" pitchFamily="34" charset="0"/>
                <a:ea typeface="MS Mincho" panose="02020609040205080304" pitchFamily="49" charset="-128"/>
                <a:cs typeface="Segoe UI" panose="020B0502040204020203" pitchFamily="34" charset="0"/>
              </a:rPr>
              <a:t>By the time the children leave us in Year 6, we would like every child to not only be confident and able readers, but to also have developed a love of reading that will last a lifetime!</a:t>
            </a:r>
          </a:p>
          <a:p>
            <a:pPr fontAlgn="base">
              <a:spcAft>
                <a:spcPts val="1200"/>
              </a:spcAft>
            </a:pPr>
            <a:r>
              <a:rPr lang="en-GB" sz="1400" dirty="0">
                <a:solidFill>
                  <a:srgbClr val="444444"/>
                </a:solidFill>
                <a:effectLst/>
                <a:latin typeface="Century Gothic" panose="020B0502020202020204" pitchFamily="34" charset="0"/>
                <a:ea typeface="MS Mincho" panose="02020609040205080304" pitchFamily="49" charset="-128"/>
                <a:cs typeface="Times New Roman" panose="02020603050405020304" pitchFamily="18" charset="0"/>
              </a:rPr>
              <a:t> </a:t>
            </a:r>
            <a:endParaRPr lang="en-GB" sz="1400" dirty="0">
              <a:effectLst/>
              <a:latin typeface="Times" panose="02020603050405020304" pitchFamily="18" charset="0"/>
              <a:ea typeface="MS Mincho" panose="02020609040205080304" pitchFamily="49" charset="-128"/>
              <a:cs typeface="Times New Roman" panose="02020603050405020304" pitchFamily="18" charset="0"/>
            </a:endParaRPr>
          </a:p>
        </p:txBody>
      </p:sp>
      <p:sp>
        <p:nvSpPr>
          <p:cNvPr id="11" name="TextBox 10">
            <a:extLst>
              <a:ext uri="{FF2B5EF4-FFF2-40B4-BE49-F238E27FC236}">
                <a16:creationId xmlns:a16="http://schemas.microsoft.com/office/drawing/2014/main" id="{2C17C8C0-2B49-DE73-3F99-34EB2FFF842B}"/>
              </a:ext>
            </a:extLst>
          </p:cNvPr>
          <p:cNvSpPr txBox="1"/>
          <p:nvPr/>
        </p:nvSpPr>
        <p:spPr>
          <a:xfrm>
            <a:off x="243455" y="4774902"/>
            <a:ext cx="8900545" cy="1538883"/>
          </a:xfrm>
          <a:prstGeom prst="rect">
            <a:avLst/>
          </a:prstGeom>
          <a:noFill/>
        </p:spPr>
        <p:txBody>
          <a:bodyPr wrap="square">
            <a:spAutoFit/>
          </a:bodyPr>
          <a:lstStyle/>
          <a:p>
            <a:pPr algn="ctr" fontAlgn="base">
              <a:spcAft>
                <a:spcPts val="1200"/>
              </a:spcAft>
            </a:pPr>
            <a:r>
              <a:rPr lang="en-GB" sz="1600" b="1" dirty="0">
                <a:solidFill>
                  <a:srgbClr val="002060"/>
                </a:solidFill>
                <a:latin typeface="Segoe UI" panose="020B0502040204020203" pitchFamily="34" charset="0"/>
                <a:ea typeface="MS Mincho" panose="02020609040205080304" pitchFamily="49" charset="-128"/>
                <a:cs typeface="Segoe UI" panose="020B0502040204020203" pitchFamily="34" charset="0"/>
              </a:rPr>
              <a:t>Could you help?</a:t>
            </a:r>
            <a:r>
              <a:rPr lang="en-GB" sz="1600" dirty="0">
                <a:solidFill>
                  <a:srgbClr val="002060"/>
                </a:solidFill>
                <a:latin typeface="Segoe UI" panose="020B0502040204020203" pitchFamily="34" charset="0"/>
                <a:ea typeface="MS Mincho" panose="02020609040205080304" pitchFamily="49" charset="-128"/>
                <a:cs typeface="Segoe UI" panose="020B0502040204020203" pitchFamily="34" charset="0"/>
              </a:rPr>
              <a:t> </a:t>
            </a:r>
          </a:p>
          <a:p>
            <a:pPr fontAlgn="base">
              <a:spcAft>
                <a:spcPts val="1200"/>
              </a:spcAft>
            </a:pPr>
            <a:r>
              <a:rPr lang="en-GB" sz="1600" dirty="0">
                <a:solidFill>
                  <a:srgbClr val="002060"/>
                </a:solidFill>
                <a:latin typeface="Segoe UI" panose="020B0502040204020203" pitchFamily="34" charset="0"/>
                <a:ea typeface="MS Mincho" panose="02020609040205080304" pitchFamily="49" charset="-128"/>
                <a:cs typeface="Segoe UI" panose="020B0502040204020203" pitchFamily="34" charset="0"/>
              </a:rPr>
              <a:t>Are you able to offer anything from 1 hour a week to a couple of mornings / afternoons a week?</a:t>
            </a:r>
          </a:p>
          <a:p>
            <a:pPr fontAlgn="base">
              <a:spcAft>
                <a:spcPts val="1200"/>
              </a:spcAft>
            </a:pPr>
            <a:r>
              <a:rPr lang="en-GB" sz="1600" dirty="0">
                <a:solidFill>
                  <a:srgbClr val="002060"/>
                </a:solidFill>
                <a:effectLst/>
                <a:latin typeface="Segoe UI" panose="020B0502040204020203" pitchFamily="34" charset="0"/>
                <a:ea typeface="MS Mincho" panose="02020609040205080304" pitchFamily="49" charset="-128"/>
                <a:cs typeface="Segoe UI" panose="020B0502040204020203" pitchFamily="34" charset="0"/>
              </a:rPr>
              <a:t>If so, please take a</a:t>
            </a:r>
            <a:r>
              <a:rPr lang="en-GB" sz="1600" dirty="0">
                <a:solidFill>
                  <a:srgbClr val="002060"/>
                </a:solidFill>
                <a:latin typeface="Segoe UI" panose="020B0502040204020203" pitchFamily="34" charset="0"/>
                <a:ea typeface="MS Mincho" panose="02020609040205080304" pitchFamily="49" charset="-128"/>
                <a:cs typeface="Segoe UI" panose="020B0502040204020203" pitchFamily="34" charset="0"/>
              </a:rPr>
              <a:t>n information leaflet and register your interest to join our ever-growing team. </a:t>
            </a:r>
            <a:r>
              <a:rPr lang="en-GB" sz="1600" dirty="0">
                <a:solidFill>
                  <a:srgbClr val="002060"/>
                </a:solidFill>
                <a:effectLst/>
                <a:latin typeface="Segoe UI" panose="020B0502040204020203" pitchFamily="34" charset="0"/>
                <a:ea typeface="MS Mincho" panose="02020609040205080304" pitchFamily="49" charset="-128"/>
                <a:cs typeface="Segoe UI" panose="020B0502040204020203" pitchFamily="34" charset="0"/>
              </a:rPr>
              <a:t> </a:t>
            </a:r>
          </a:p>
          <a:p>
            <a:pPr fontAlgn="base">
              <a:spcAft>
                <a:spcPts val="1200"/>
              </a:spcAft>
            </a:pPr>
            <a:r>
              <a:rPr lang="en-GB" sz="1600" dirty="0">
                <a:solidFill>
                  <a:srgbClr val="002060"/>
                </a:solidFill>
                <a:latin typeface="Segoe UI" panose="020B0502040204020203" pitchFamily="34" charset="0"/>
                <a:ea typeface="MS Mincho" panose="02020609040205080304" pitchFamily="49" charset="-128"/>
                <a:cs typeface="Segoe UI" panose="020B0502040204020203" pitchFamily="34" charset="0"/>
              </a:rPr>
              <a:t> </a:t>
            </a:r>
            <a:endParaRPr lang="en-GB" sz="16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endParaRPr>
          </a:p>
        </p:txBody>
      </p:sp>
      <p:grpSp>
        <p:nvGrpSpPr>
          <p:cNvPr id="4" name="Group 3">
            <a:extLst>
              <a:ext uri="{FF2B5EF4-FFF2-40B4-BE49-F238E27FC236}">
                <a16:creationId xmlns:a16="http://schemas.microsoft.com/office/drawing/2014/main" id="{B3D94698-E0F8-EEDE-2495-004C7A7C417E}"/>
              </a:ext>
            </a:extLst>
          </p:cNvPr>
          <p:cNvGrpSpPr/>
          <p:nvPr/>
        </p:nvGrpSpPr>
        <p:grpSpPr>
          <a:xfrm>
            <a:off x="126821" y="141248"/>
            <a:ext cx="9017179" cy="6658635"/>
            <a:chOff x="126821" y="141248"/>
            <a:chExt cx="9017179" cy="6658635"/>
          </a:xfrm>
        </p:grpSpPr>
        <p:pic>
          <p:nvPicPr>
            <p:cNvPr id="12" name="Google Shape;94;p1">
              <a:extLst>
                <a:ext uri="{FF2B5EF4-FFF2-40B4-BE49-F238E27FC236}">
                  <a16:creationId xmlns:a16="http://schemas.microsoft.com/office/drawing/2014/main" id="{4E51D9A2-68BE-1DBF-864B-48702AC5496A}"/>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13" name="Google Shape;106;p2" descr="Related image">
              <a:extLst>
                <a:ext uri="{FF2B5EF4-FFF2-40B4-BE49-F238E27FC236}">
                  <a16:creationId xmlns:a16="http://schemas.microsoft.com/office/drawing/2014/main" id="{7452B9BB-9C74-380B-F14D-1E2272661B63}"/>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sp>
        <p:nvSpPr>
          <p:cNvPr id="5" name="TextBox 4">
            <a:extLst>
              <a:ext uri="{FF2B5EF4-FFF2-40B4-BE49-F238E27FC236}">
                <a16:creationId xmlns:a16="http://schemas.microsoft.com/office/drawing/2014/main" id="{218DC4B4-5537-8FF5-59AD-63F561BD9F7B}"/>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BG</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Shape 301"/>
        <p:cNvGrpSpPr/>
        <p:nvPr/>
      </p:nvGrpSpPr>
      <p:grpSpPr>
        <a:xfrm>
          <a:off x="0" y="0"/>
          <a:ext cx="0" cy="0"/>
          <a:chOff x="0" y="0"/>
          <a:chExt cx="0" cy="0"/>
        </a:xfrm>
      </p:grpSpPr>
      <p:sp>
        <p:nvSpPr>
          <p:cNvPr id="303" name="Google Shape;303;p16"/>
          <p:cNvSpPr txBox="1">
            <a:spLocks noGrp="1"/>
          </p:cNvSpPr>
          <p:nvPr>
            <p:ph type="body" idx="1"/>
          </p:nvPr>
        </p:nvSpPr>
        <p:spPr>
          <a:xfrm>
            <a:off x="434007" y="432462"/>
            <a:ext cx="8157592" cy="5423275"/>
          </a:xfrm>
          <a:prstGeom prst="rect">
            <a:avLst/>
          </a:prstGeom>
          <a:noFill/>
          <a:ln>
            <a:noFill/>
          </a:ln>
        </p:spPr>
        <p:txBody>
          <a:bodyPr spcFirstLastPara="1" wrap="square" lIns="91425" tIns="45700" rIns="91425" bIns="45700" anchor="t" anchorCtr="0">
            <a:normAutofit/>
          </a:bodyPr>
          <a:lstStyle/>
          <a:p>
            <a:pPr marL="0" indent="0" algn="ctr">
              <a:spcBef>
                <a:spcPts val="680"/>
              </a:spcBef>
              <a:buSzPct val="100000"/>
              <a:buNone/>
            </a:pPr>
            <a:r>
              <a:rPr lang="en-US" sz="4000" dirty="0">
                <a:solidFill>
                  <a:srgbClr val="002060"/>
                </a:solidFill>
                <a:latin typeface="Segoe UI Emoji" panose="020B0502040204020203" pitchFamily="34" charset="0"/>
                <a:ea typeface="Segoe UI Emoji" panose="020B0502040204020203" pitchFamily="34" charset="0"/>
              </a:rPr>
              <a:t>Any questions?</a:t>
            </a:r>
          </a:p>
          <a:p>
            <a:pPr marL="0" indent="0" algn="ctr">
              <a:spcBef>
                <a:spcPts val="680"/>
              </a:spcBef>
              <a:buSzPct val="100000"/>
              <a:buNone/>
            </a:pPr>
            <a:endParaRPr lang="en-US" sz="4000" dirty="0">
              <a:solidFill>
                <a:srgbClr val="002060"/>
              </a:solidFill>
              <a:latin typeface="Segoe UI Emoji" panose="020B0502040204020203" pitchFamily="34" charset="0"/>
              <a:ea typeface="Segoe UI Emoji" panose="020B0502040204020203" pitchFamily="34" charset="0"/>
            </a:endParaRPr>
          </a:p>
          <a:p>
            <a:pPr marL="0" indent="0" algn="ctr">
              <a:spcBef>
                <a:spcPts val="680"/>
              </a:spcBef>
              <a:buSzPct val="100000"/>
              <a:buNone/>
            </a:pPr>
            <a:r>
              <a:rPr lang="en-US" dirty="0">
                <a:solidFill>
                  <a:srgbClr val="002060"/>
                </a:solidFill>
                <a:latin typeface="Segoe UI Emoji" panose="020B0502040204020203" pitchFamily="34" charset="0"/>
                <a:ea typeface="Segoe UI Emoji" panose="020B0502040204020203" pitchFamily="34" charset="0"/>
              </a:rPr>
              <a:t>You will now have time to visit your child’s classroom and speak to your child’s new class teacher.</a:t>
            </a:r>
            <a:endParaRPr lang="en-GB" dirty="0">
              <a:solidFill>
                <a:srgbClr val="002060"/>
              </a:solidFill>
              <a:latin typeface="Segoe UI Emoji" panose="020B0502040204020203" pitchFamily="34" charset="0"/>
              <a:ea typeface="Segoe UI Emoji" panose="020B0502040204020203" pitchFamily="34" charset="0"/>
            </a:endParaRPr>
          </a:p>
          <a:p>
            <a:pPr marL="0" lvl="0" indent="0" algn="ctr" rtl="0">
              <a:spcBef>
                <a:spcPts val="680"/>
              </a:spcBef>
              <a:spcAft>
                <a:spcPts val="0"/>
              </a:spcAft>
              <a:buClr>
                <a:schemeClr val="dk1"/>
              </a:buClr>
              <a:buSzPct val="100000"/>
              <a:buNone/>
            </a:pPr>
            <a:endParaRPr lang="en-US" sz="4000" dirty="0">
              <a:solidFill>
                <a:schemeClr val="bg2"/>
              </a:solidFill>
              <a:latin typeface="Letter-join Print" panose="02000503000000020003" pitchFamily="50" charset="0"/>
              <a:ea typeface="Arial"/>
              <a:cs typeface="Arial"/>
              <a:sym typeface="Arial"/>
            </a:endParaRPr>
          </a:p>
          <a:p>
            <a:pPr marL="0" lvl="0" indent="0" algn="ctr" rtl="0">
              <a:spcBef>
                <a:spcPts val="680"/>
              </a:spcBef>
              <a:spcAft>
                <a:spcPts val="0"/>
              </a:spcAft>
              <a:buClr>
                <a:schemeClr val="dk1"/>
              </a:buClr>
              <a:buSzPct val="100000"/>
              <a:buNone/>
            </a:pPr>
            <a:endParaRPr sz="4000" dirty="0">
              <a:solidFill>
                <a:schemeClr val="bg2"/>
              </a:solidFill>
              <a:latin typeface="Letter-join Print" panose="02000503000000020003" pitchFamily="50" charset="0"/>
              <a:ea typeface="Arial"/>
              <a:cs typeface="Arial"/>
              <a:sym typeface="Arial"/>
            </a:endParaRPr>
          </a:p>
          <a:p>
            <a:pPr marL="0" lvl="0" indent="0" algn="ctr" rtl="0">
              <a:spcBef>
                <a:spcPts val="680"/>
              </a:spcBef>
              <a:spcAft>
                <a:spcPts val="0"/>
              </a:spcAft>
              <a:buClr>
                <a:schemeClr val="dk1"/>
              </a:buClr>
              <a:buSzPct val="100000"/>
              <a:buNone/>
            </a:pPr>
            <a:endParaRPr lang="en-GB" sz="4000" b="1" dirty="0">
              <a:solidFill>
                <a:srgbClr val="002060"/>
              </a:solidFill>
              <a:latin typeface="Segoe UI Emoji" panose="020B0502040204020203" pitchFamily="34" charset="0"/>
              <a:ea typeface="Segoe UI Emoji" panose="020B0502040204020203" pitchFamily="34" charset="0"/>
              <a:cs typeface="Arial"/>
              <a:sym typeface="Arial"/>
            </a:endParaRPr>
          </a:p>
        </p:txBody>
      </p:sp>
      <p:sp>
        <p:nvSpPr>
          <p:cNvPr id="9" name="Google Shape;120;p3">
            <a:extLst>
              <a:ext uri="{FF2B5EF4-FFF2-40B4-BE49-F238E27FC236}">
                <a16:creationId xmlns:a16="http://schemas.microsoft.com/office/drawing/2014/main" id="{2894A2C1-21CD-31DC-661D-43B1AA5699E4}"/>
              </a:ext>
            </a:extLst>
          </p:cNvPr>
          <p:cNvSpPr/>
          <p:nvPr/>
        </p:nvSpPr>
        <p:spPr>
          <a:xfrm>
            <a:off x="634486" y="6522924"/>
            <a:ext cx="7875027"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dirty="0">
                <a:solidFill>
                  <a:srgbClr val="002060"/>
                </a:solidFill>
                <a:latin typeface="Century Gothic"/>
                <a:ea typeface="Century Gothic"/>
                <a:cs typeface="Century Gothic"/>
                <a:sym typeface="Century Gothic"/>
              </a:rPr>
              <a:t>“Do Everything in Love; we do our best in all we do and all we say with God’s help.” </a:t>
            </a:r>
            <a:endParaRPr sz="1200" dirty="0">
              <a:solidFill>
                <a:schemeClr val="dk1"/>
              </a:solidFill>
              <a:latin typeface="Calibri"/>
              <a:ea typeface="Calibri"/>
              <a:cs typeface="Calibri"/>
              <a:sym typeface="Calibri"/>
            </a:endParaRPr>
          </a:p>
        </p:txBody>
      </p:sp>
      <p:grpSp>
        <p:nvGrpSpPr>
          <p:cNvPr id="2" name="Group 1">
            <a:extLst>
              <a:ext uri="{FF2B5EF4-FFF2-40B4-BE49-F238E27FC236}">
                <a16:creationId xmlns:a16="http://schemas.microsoft.com/office/drawing/2014/main" id="{33FB2E97-6589-DA37-0CBE-5C28BD5B2DF6}"/>
              </a:ext>
            </a:extLst>
          </p:cNvPr>
          <p:cNvGrpSpPr/>
          <p:nvPr/>
        </p:nvGrpSpPr>
        <p:grpSpPr>
          <a:xfrm>
            <a:off x="126821" y="141248"/>
            <a:ext cx="9017179" cy="6658635"/>
            <a:chOff x="126821" y="141248"/>
            <a:chExt cx="9017179" cy="6658635"/>
          </a:xfrm>
        </p:grpSpPr>
        <p:pic>
          <p:nvPicPr>
            <p:cNvPr id="3" name="Google Shape;94;p1">
              <a:extLst>
                <a:ext uri="{FF2B5EF4-FFF2-40B4-BE49-F238E27FC236}">
                  <a16:creationId xmlns:a16="http://schemas.microsoft.com/office/drawing/2014/main" id="{8EC3019F-093A-C138-BBA9-0C7487FBF684}"/>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547410" y="6029093"/>
              <a:ext cx="596590" cy="770790"/>
            </a:xfrm>
            <a:prstGeom prst="rect">
              <a:avLst/>
            </a:prstGeom>
            <a:noFill/>
            <a:ln>
              <a:noFill/>
            </a:ln>
          </p:spPr>
        </p:pic>
        <p:pic>
          <p:nvPicPr>
            <p:cNvPr id="4" name="Google Shape;106;p2" descr="Related image">
              <a:extLst>
                <a:ext uri="{FF2B5EF4-FFF2-40B4-BE49-F238E27FC236}">
                  <a16:creationId xmlns:a16="http://schemas.microsoft.com/office/drawing/2014/main" id="{82E9E270-87BE-1EC9-5E4D-2DDFB1303F2C}"/>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26821" y="141248"/>
              <a:ext cx="371267" cy="423746"/>
            </a:xfrm>
            <a:prstGeom prst="rect">
              <a:avLst/>
            </a:prstGeom>
            <a:noFill/>
            <a:ln>
              <a:noFill/>
            </a:ln>
          </p:spPr>
        </p:pic>
      </p:grpSp>
      <p:grpSp>
        <p:nvGrpSpPr>
          <p:cNvPr id="5" name="Group 4">
            <a:extLst>
              <a:ext uri="{FF2B5EF4-FFF2-40B4-BE49-F238E27FC236}">
                <a16:creationId xmlns:a16="http://schemas.microsoft.com/office/drawing/2014/main" id="{43CCED3A-C579-FF47-09F3-17BC2F843DE6}"/>
              </a:ext>
            </a:extLst>
          </p:cNvPr>
          <p:cNvGrpSpPr/>
          <p:nvPr/>
        </p:nvGrpSpPr>
        <p:grpSpPr>
          <a:xfrm>
            <a:off x="490115" y="3671783"/>
            <a:ext cx="8163768" cy="1895475"/>
            <a:chOff x="634486" y="3622085"/>
            <a:chExt cx="8163768" cy="1895475"/>
          </a:xfrm>
        </p:grpSpPr>
        <p:pic>
          <p:nvPicPr>
            <p:cNvPr id="6" name="Picture 2">
              <a:extLst>
                <a:ext uri="{FF2B5EF4-FFF2-40B4-BE49-F238E27FC236}">
                  <a16:creationId xmlns:a16="http://schemas.microsoft.com/office/drawing/2014/main" id="{1155147A-2915-AFE7-108A-CB8DE7EDBE48}"/>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34486" y="3622085"/>
              <a:ext cx="1895475" cy="18954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a:extLst>
                <a:ext uri="{FF2B5EF4-FFF2-40B4-BE49-F238E27FC236}">
                  <a16:creationId xmlns:a16="http://schemas.microsoft.com/office/drawing/2014/main" id="{0F5C2783-3C7A-42AE-4489-759662671436}"/>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660446" y="3622085"/>
              <a:ext cx="2085888" cy="18954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a:extLst>
                <a:ext uri="{FF2B5EF4-FFF2-40B4-BE49-F238E27FC236}">
                  <a16:creationId xmlns:a16="http://schemas.microsoft.com/office/drawing/2014/main" id="{F2EB4ECC-6FD3-4EC0-02B6-53BFEC41EC2A}"/>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876819" y="3622085"/>
              <a:ext cx="1895475" cy="18954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a:extLst>
                <a:ext uri="{FF2B5EF4-FFF2-40B4-BE49-F238E27FC236}">
                  <a16:creationId xmlns:a16="http://schemas.microsoft.com/office/drawing/2014/main" id="{FDD05033-F82F-683D-DBAD-FA2175C25567}"/>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902779" y="3622085"/>
              <a:ext cx="1895475" cy="1895475"/>
            </a:xfrm>
            <a:prstGeom prst="rect">
              <a:avLst/>
            </a:prstGeom>
            <a:noFill/>
            <a:extLst>
              <a:ext uri="{909E8E84-426E-40DD-AFC4-6F175D3DCCD1}">
                <a14:hiddenFill xmlns:a14="http://schemas.microsoft.com/office/drawing/2010/main">
                  <a:solidFill>
                    <a:srgbClr val="FFFFFF"/>
                  </a:solidFill>
                </a14:hiddenFill>
              </a:ext>
            </a:extLst>
          </p:spPr>
        </p:pic>
      </p:grpSp>
      <p:pic>
        <p:nvPicPr>
          <p:cNvPr id="11" name="Google Shape;90;p1" descr="http://tse1.mm.bing.net/th?&amp;id=OIP.M3ab6576b5743acd7c0947c38be05cbf7H0&amp;w=299&amp;h=199&amp;c=0&amp;pid=1.9&amp;rs=0&amp;p=0&amp;r=0">
            <a:hlinkClick r:id="rId9"/>
            <a:extLst>
              <a:ext uri="{FF2B5EF4-FFF2-40B4-BE49-F238E27FC236}">
                <a16:creationId xmlns:a16="http://schemas.microsoft.com/office/drawing/2014/main" id="{A643615C-5B12-6092-E08E-410C1127ABA3}"/>
              </a:ext>
            </a:extLst>
          </p:cNvPr>
          <p:cNvPicPr preferRelativeResize="0"/>
          <p:nvPr/>
        </p:nvPicPr>
        <p:blipFill rotWithShape="1">
          <a:blip r:embed="rId10" cstate="email">
            <a:alphaModFix/>
            <a:extLst>
              <a:ext uri="{28A0092B-C50C-407E-A947-70E740481C1C}">
                <a14:useLocalDpi xmlns:a14="http://schemas.microsoft.com/office/drawing/2010/main"/>
              </a:ext>
            </a:extLst>
          </a:blip>
          <a:srcRect/>
          <a:stretch/>
        </p:blipFill>
        <p:spPr>
          <a:xfrm>
            <a:off x="3065776" y="5672600"/>
            <a:ext cx="986486" cy="752938"/>
          </a:xfrm>
          <a:prstGeom prst="rect">
            <a:avLst/>
          </a:prstGeom>
          <a:noFill/>
          <a:ln>
            <a:noFill/>
          </a:ln>
        </p:spPr>
      </p:pic>
      <p:pic>
        <p:nvPicPr>
          <p:cNvPr id="12" name="Google Shape;91;p1" descr="http://tse1.mm.bing.net/th?&amp;id=OIP.M3ef1e4ba8dc1f659504232763ab8e736H0&amp;w=300&amp;h=225&amp;c=0&amp;pid=1.9&amp;rs=0&amp;p=0&amp;r=0">
            <a:hlinkClick r:id="rId11"/>
            <a:extLst>
              <a:ext uri="{FF2B5EF4-FFF2-40B4-BE49-F238E27FC236}">
                <a16:creationId xmlns:a16="http://schemas.microsoft.com/office/drawing/2014/main" id="{90F424B2-9A31-6491-2448-AB197F007775}"/>
              </a:ext>
            </a:extLst>
          </p:cNvPr>
          <p:cNvPicPr preferRelativeResize="0"/>
          <p:nvPr/>
        </p:nvPicPr>
        <p:blipFill rotWithShape="1">
          <a:blip r:embed="rId12" cstate="email">
            <a:alphaModFix/>
            <a:extLst>
              <a:ext uri="{28A0092B-C50C-407E-A947-70E740481C1C}">
                <a14:useLocalDpi xmlns:a14="http://schemas.microsoft.com/office/drawing/2010/main"/>
              </a:ext>
            </a:extLst>
          </a:blip>
          <a:srcRect/>
          <a:stretch/>
        </p:blipFill>
        <p:spPr>
          <a:xfrm>
            <a:off x="1078686" y="5725763"/>
            <a:ext cx="920236" cy="699775"/>
          </a:xfrm>
          <a:prstGeom prst="rect">
            <a:avLst/>
          </a:prstGeom>
          <a:noFill/>
          <a:ln>
            <a:noFill/>
          </a:ln>
        </p:spPr>
      </p:pic>
      <p:pic>
        <p:nvPicPr>
          <p:cNvPr id="13" name="Google Shape;93;p1" descr="http://tse1.mm.bing.net/th?&amp;id=OIP.Ma009b73d6a0266a9dea6bbbbac406ad6H0&amp;w=300&amp;h=199&amp;c=0&amp;pid=1.9&amp;rs=0&amp;p=0&amp;r=0">
            <a:hlinkClick r:id="rId13"/>
            <a:extLst>
              <a:ext uri="{FF2B5EF4-FFF2-40B4-BE49-F238E27FC236}">
                <a16:creationId xmlns:a16="http://schemas.microsoft.com/office/drawing/2014/main" id="{D518748D-EAC5-6081-699C-D00498946C49}"/>
              </a:ext>
            </a:extLst>
          </p:cNvPr>
          <p:cNvPicPr preferRelativeResize="0"/>
          <p:nvPr/>
        </p:nvPicPr>
        <p:blipFill rotWithShape="1">
          <a:blip r:embed="rId14" cstate="email">
            <a:alphaModFix/>
            <a:extLst>
              <a:ext uri="{28A0092B-C50C-407E-A947-70E740481C1C}">
                <a14:useLocalDpi xmlns:a14="http://schemas.microsoft.com/office/drawing/2010/main"/>
              </a:ext>
            </a:extLst>
          </a:blip>
          <a:srcRect/>
          <a:stretch/>
        </p:blipFill>
        <p:spPr>
          <a:xfrm>
            <a:off x="5145824" y="5672601"/>
            <a:ext cx="1201813" cy="752938"/>
          </a:xfrm>
          <a:prstGeom prst="rect">
            <a:avLst/>
          </a:prstGeom>
          <a:noFill/>
          <a:ln>
            <a:noFill/>
          </a:ln>
        </p:spPr>
      </p:pic>
      <p:pic>
        <p:nvPicPr>
          <p:cNvPr id="14" name="Google Shape;92;p1" descr="http://tse1.mm.bing.net/th?&amp;id=OIP.Mbca9ec25ec5c770154e6e03e51186f0fH0&amp;w=300&amp;h=199&amp;c=0&amp;pid=1.9&amp;rs=0&amp;p=0&amp;r=0">
            <a:hlinkClick r:id="rId15"/>
            <a:extLst>
              <a:ext uri="{FF2B5EF4-FFF2-40B4-BE49-F238E27FC236}">
                <a16:creationId xmlns:a16="http://schemas.microsoft.com/office/drawing/2014/main" id="{BDA8AB25-8CDF-7433-36B7-988F0B068336}"/>
              </a:ext>
            </a:extLst>
          </p:cNvPr>
          <p:cNvPicPr preferRelativeResize="0"/>
          <p:nvPr/>
        </p:nvPicPr>
        <p:blipFill rotWithShape="1">
          <a:blip r:embed="rId16" cstate="email">
            <a:alphaModFix/>
            <a:extLst>
              <a:ext uri="{28A0092B-C50C-407E-A947-70E740481C1C}">
                <a14:useLocalDpi xmlns:a14="http://schemas.microsoft.com/office/drawing/2010/main"/>
              </a:ext>
            </a:extLst>
          </a:blip>
          <a:srcRect/>
          <a:stretch/>
        </p:blipFill>
        <p:spPr>
          <a:xfrm>
            <a:off x="7197828" y="5720444"/>
            <a:ext cx="1084935" cy="694043"/>
          </a:xfrm>
          <a:prstGeom prst="rect">
            <a:avLst/>
          </a:prstGeom>
          <a:noFill/>
          <a:ln>
            <a:noFill/>
          </a:ln>
        </p:spPr>
      </p:pic>
      <p:sp>
        <p:nvSpPr>
          <p:cNvPr id="15" name="TextBox 14">
            <a:extLst>
              <a:ext uri="{FF2B5EF4-FFF2-40B4-BE49-F238E27FC236}">
                <a16:creationId xmlns:a16="http://schemas.microsoft.com/office/drawing/2014/main" id="{AC3CEDD9-3103-A8F5-54C4-9238387DCF93}"/>
              </a:ext>
            </a:extLst>
          </p:cNvPr>
          <p:cNvSpPr txBox="1"/>
          <p:nvPr/>
        </p:nvSpPr>
        <p:spPr>
          <a:xfrm>
            <a:off x="42529" y="6492106"/>
            <a:ext cx="414670" cy="307777"/>
          </a:xfrm>
          <a:prstGeom prst="rect">
            <a:avLst/>
          </a:prstGeom>
          <a:noFill/>
        </p:spPr>
        <p:txBody>
          <a:bodyPr wrap="square">
            <a:spAutoFit/>
          </a:bodyPr>
          <a:lstStyle/>
          <a:p>
            <a:r>
              <a:rPr lang="en-GB" dirty="0">
                <a:latin typeface="Segoe UI Emoji" panose="020B0502040204020203" pitchFamily="34" charset="0"/>
                <a:ea typeface="Segoe UI Emoji" panose="020B0502040204020203" pitchFamily="34" charset="0"/>
              </a:rPr>
              <a:t>SN</a:t>
            </a: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6826</TotalTime>
  <Words>3088</Words>
  <Application>Microsoft Office PowerPoint</Application>
  <PresentationFormat>On-screen Show (4:3)</PresentationFormat>
  <Paragraphs>326</Paragraphs>
  <Slides>27</Slides>
  <Notes>27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Calibri</vt:lpstr>
      <vt:lpstr>Segoe UI</vt:lpstr>
      <vt:lpstr>Arial</vt:lpstr>
      <vt:lpstr>Times</vt:lpstr>
      <vt:lpstr>Century Gothic</vt:lpstr>
      <vt:lpstr>Letter-join Print</vt:lpstr>
      <vt:lpstr>Segoe UI Emoji</vt:lpstr>
      <vt:lpstr>Office Theme</vt:lpstr>
      <vt:lpstr>Welcome to the  Year 1 and 2 Induction Meeting</vt:lpstr>
      <vt:lpstr>Aims of the meeting</vt:lpstr>
      <vt:lpstr>KS1 Teachers and Teaching Assistants</vt:lpstr>
      <vt:lpstr>KS1 Teachers and Teaching Assistants</vt:lpstr>
      <vt:lpstr>KS1 Teachers and Teaching Assistants</vt:lpstr>
      <vt:lpstr>KS1 Teachers and Teaching Assistants</vt:lpstr>
      <vt:lpstr>PowerPoint Presentation</vt:lpstr>
      <vt:lpstr>Autumn 1 topics</vt:lpstr>
      <vt:lpstr>Curriculum Enrichment</vt:lpstr>
      <vt:lpstr>Curriculum Enrichment</vt:lpstr>
      <vt:lpstr>Forest School</vt:lpstr>
      <vt:lpstr>Daily Expectations</vt:lpstr>
      <vt:lpstr>Daily Uniform</vt:lpstr>
      <vt:lpstr>P.E Uniform</vt:lpstr>
      <vt:lpstr>A typical day in KS1</vt:lpstr>
      <vt:lpstr>Reading</vt:lpstr>
      <vt:lpstr>PowerPoint Presentation</vt:lpstr>
      <vt:lpstr>PowerPoint Presentation</vt:lpstr>
      <vt:lpstr>PowerPoint Presentation</vt:lpstr>
      <vt:lpstr>Phonics (Fred Time)</vt:lpstr>
      <vt:lpstr>Home Support</vt:lpstr>
      <vt:lpstr>Transitions </vt:lpstr>
      <vt:lpstr>Primary Assessments</vt:lpstr>
      <vt:lpstr>PowerPoint Presentation</vt:lpstr>
      <vt:lpstr>Information Booklets</vt:lpstr>
      <vt:lpstr>Reading Army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Year 1 and 2 Induction Meeting</dc:title>
  <dc:creator>Katy Harrison</dc:creator>
  <cp:lastModifiedBy>Katie Pendrey (Office)</cp:lastModifiedBy>
  <cp:revision>59</cp:revision>
  <cp:lastPrinted>2024-07-04T14:50:04Z</cp:lastPrinted>
  <dcterms:created xsi:type="dcterms:W3CDTF">2016-07-08T15:16:43Z</dcterms:created>
  <dcterms:modified xsi:type="dcterms:W3CDTF">2024-07-15T10:55:04Z</dcterms:modified>
</cp:coreProperties>
</file>